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heme/theme18.xml" ContentType="application/vnd.openxmlformats-officedocument.them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1.xml" ContentType="application/vnd.openxmlformats-officedocument.presentationml.notesSlide+xml"/>
  <Override PartName="/ppt/tags/tag20.xml" ContentType="application/vnd.openxmlformats-officedocument.presentationml.tags+xml"/>
  <Override PartName="/ppt/notesSlides/notesSlide2.xml" ContentType="application/vnd.openxmlformats-officedocument.presentationml.notesSlide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notesSlides/notesSlide4.xml" ContentType="application/vnd.openxmlformats-officedocument.presentationml.notesSlide+xml"/>
  <Override PartName="/ppt/tags/tag23.xml" ContentType="application/vnd.openxmlformats-officedocument.presentationml.tags+xml"/>
  <Override PartName="/ppt/notesSlides/notesSlide5.xml" ContentType="application/vnd.openxmlformats-officedocument.presentationml.notesSlide+xml"/>
  <Override PartName="/ppt/tags/tag24.xml" ContentType="application/vnd.openxmlformats-officedocument.presentationml.tags+xml"/>
  <Override PartName="/ppt/notesSlides/notesSlide6.xml" ContentType="application/vnd.openxmlformats-officedocument.presentationml.notesSlide+xml"/>
  <Override PartName="/ppt/tags/tag25.xml" ContentType="application/vnd.openxmlformats-officedocument.presentationml.tags+xml"/>
  <Override PartName="/ppt/notesSlides/notesSlide7.xml" ContentType="application/vnd.openxmlformats-officedocument.presentationml.notesSlide+xml"/>
  <Override PartName="/ppt/tags/tag26.xml" ContentType="application/vnd.openxmlformats-officedocument.presentationml.tags+xml"/>
  <Override PartName="/ppt/notesSlides/notesSlide8.xml" ContentType="application/vnd.openxmlformats-officedocument.presentationml.notesSlide+xml"/>
  <Override PartName="/ppt/tags/tag27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696" r:id="rId4"/>
    <p:sldMasterId id="2147483720" r:id="rId5"/>
    <p:sldMasterId id="2147483732" r:id="rId6"/>
    <p:sldMasterId id="2147483744" r:id="rId7"/>
    <p:sldMasterId id="2147483756" r:id="rId8"/>
    <p:sldMasterId id="2147483768" r:id="rId9"/>
    <p:sldMasterId id="2147483780" r:id="rId10"/>
    <p:sldMasterId id="2147483804" r:id="rId11"/>
    <p:sldMasterId id="2147483816" r:id="rId12"/>
    <p:sldMasterId id="2147483828" r:id="rId13"/>
    <p:sldMasterId id="2147483852" r:id="rId14"/>
    <p:sldMasterId id="2147483864" r:id="rId15"/>
    <p:sldMasterId id="2147483876" r:id="rId16"/>
    <p:sldMasterId id="2147483888" r:id="rId17"/>
  </p:sldMasterIdLst>
  <p:notesMasterIdLst>
    <p:notesMasterId r:id="rId38"/>
  </p:notesMasterIdLst>
  <p:sldIdLst>
    <p:sldId id="600" r:id="rId18"/>
    <p:sldId id="627" r:id="rId19"/>
    <p:sldId id="630" r:id="rId20"/>
    <p:sldId id="628" r:id="rId21"/>
    <p:sldId id="631" r:id="rId22"/>
    <p:sldId id="609" r:id="rId23"/>
    <p:sldId id="637" r:id="rId24"/>
    <p:sldId id="644" r:id="rId25"/>
    <p:sldId id="625" r:id="rId26"/>
    <p:sldId id="643" r:id="rId27"/>
    <p:sldId id="632" r:id="rId28"/>
    <p:sldId id="633" r:id="rId29"/>
    <p:sldId id="634" r:id="rId30"/>
    <p:sldId id="635" r:id="rId31"/>
    <p:sldId id="638" r:id="rId32"/>
    <p:sldId id="639" r:id="rId33"/>
    <p:sldId id="641" r:id="rId34"/>
    <p:sldId id="642" r:id="rId35"/>
    <p:sldId id="646" r:id="rId36"/>
    <p:sldId id="622" r:id="rId37"/>
  </p:sldIdLst>
  <p:sldSz cx="12192000" cy="6858000"/>
  <p:notesSz cx="6805613" cy="9944100"/>
  <p:custDataLst>
    <p:tags r:id="rId3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3" pos="325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7355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2B8D"/>
    <a:srgbClr val="008F96"/>
    <a:srgbClr val="003300"/>
    <a:srgbClr val="5A4888"/>
    <a:srgbClr val="3D9FBD"/>
    <a:srgbClr val="CBD6F1"/>
    <a:srgbClr val="345DAE"/>
    <a:srgbClr val="294790"/>
    <a:srgbClr val="DEE5F6"/>
    <a:srgbClr val="ECF0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87" autoAdjust="0"/>
    <p:restoredTop sz="87338" autoAdjust="0"/>
  </p:normalViewPr>
  <p:slideViewPr>
    <p:cSldViewPr snapToGrid="0">
      <p:cViewPr>
        <p:scale>
          <a:sx n="62" d="100"/>
          <a:sy n="62" d="100"/>
        </p:scale>
        <p:origin x="-72" y="-72"/>
      </p:cViewPr>
      <p:guideLst>
        <p:guide orient="horz" pos="2160"/>
        <p:guide pos="325"/>
        <p:guide pos="3840"/>
        <p:guide pos="735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18174"/>
    </p:cViewPr>
  </p:sorterViewPr>
  <p:notesViewPr>
    <p:cSldViewPr snapToGrid="0">
      <p:cViewPr>
        <p:scale>
          <a:sx n="130" d="100"/>
          <a:sy n="130" d="100"/>
        </p:scale>
        <p:origin x="192" y="-48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3.xml"/><Relationship Id="rId29" Type="http://schemas.openxmlformats.org/officeDocument/2006/relationships/slide" Target="slides/slide12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2.xml"/><Relationship Id="rId31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49099" cy="498933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40" y="3"/>
            <a:ext cx="2949099" cy="498933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0488621D-33F7-43DA-9DA1-6B62CCF928AF}" type="datetimeFigureOut">
              <a:rPr lang="ru-RU" smtClean="0"/>
              <a:pPr/>
              <a:t>11.10.2020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3" y="4785598"/>
            <a:ext cx="5444490" cy="3915489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5170"/>
            <a:ext cx="2949099" cy="498931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8931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9447256E-483B-4BC1-BFF8-D2418426C52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3270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3013"/>
            <a:ext cx="5964237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z="1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7256E-483B-4BC1-BFF8-D2418426C52D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78884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3013"/>
            <a:ext cx="5964237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1ADD950F-4718-4BFC-B9E0-69B49DFC71DA}" type="datetime1">
              <a:rPr lang="ru-RU" smtClean="0"/>
              <a:pPr/>
              <a:t>11.10.2020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0015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3013"/>
            <a:ext cx="5964237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7970"/>
            <a:r>
              <a:rPr lang="ru-RU" sz="1200" dirty="0"/>
              <a:t>Как известно, реализация проекта «Современная школа» предполагает внедрение </a:t>
            </a:r>
            <a:r>
              <a:rPr lang="ru-RU" sz="1200" b="1" dirty="0"/>
              <a:t>новых методов и образовательных технологий</a:t>
            </a:r>
            <a:r>
              <a:rPr lang="ru-RU" sz="1200" dirty="0"/>
              <a:t> — педагогических и информационных, — которые способствуют: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вовлечению учащихся в учебный процесс, повышению их мотивации;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получению прочных базовых знаний и умений;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формированию умения применять полученные знания в жизни на благо обществу.</a:t>
            </a:r>
          </a:p>
          <a:p>
            <a:pPr indent="287970"/>
            <a:r>
              <a:rPr lang="ru-RU" sz="1200" dirty="0"/>
              <a:t>Иными словами, современная школа — это такая школа, в которой широко используются </a:t>
            </a:r>
            <a:r>
              <a:rPr lang="ru-RU" sz="1200" b="1" dirty="0"/>
              <a:t>практики развивающего обучения: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создание учебных ситуаций, </a:t>
            </a:r>
            <a:r>
              <a:rPr lang="ru-RU" sz="1200" i="1" dirty="0"/>
              <a:t>инициирующих</a:t>
            </a:r>
            <a:r>
              <a:rPr lang="ru-RU" sz="1200" dirty="0"/>
              <a:t> учебную деятельность учащихся, </a:t>
            </a:r>
            <a:r>
              <a:rPr lang="ru-RU" sz="1200" i="1" dirty="0"/>
              <a:t>мотивирующих</a:t>
            </a:r>
            <a:r>
              <a:rPr lang="ru-RU" sz="1200" dirty="0"/>
              <a:t> их на учебную деятельность;</a:t>
            </a:r>
            <a:endParaRPr lang="ru-RU" sz="1200" dirty="0">
              <a:solidFill>
                <a:srgbClr val="FF0000"/>
              </a:solidFill>
            </a:endParaRP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учение в общении</a:t>
            </a:r>
            <a:r>
              <a:rPr lang="ru-RU" sz="1200" dirty="0"/>
              <a:t> (</a:t>
            </a:r>
            <a:r>
              <a:rPr lang="ru-RU" sz="1200" i="1" dirty="0"/>
              <a:t>учебное сотрудничество), </a:t>
            </a:r>
            <a:r>
              <a:rPr lang="ru-RU" sz="1200" i="0" dirty="0"/>
              <a:t>задания на работу в парах и малых группах;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поисковая активность </a:t>
            </a:r>
            <a:r>
              <a:rPr lang="ru-RU" sz="1200" dirty="0"/>
              <a:t>— задания поискового характера, учебные исследования, проекты;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оценочная самостоятельность </a:t>
            </a:r>
            <a:r>
              <a:rPr lang="ru-RU" sz="1200" dirty="0"/>
              <a:t>школьников, задания на само- и взаимооценку.</a:t>
            </a:r>
          </a:p>
          <a:p>
            <a:pPr indent="287970"/>
            <a:r>
              <a:rPr lang="ru-RU" sz="1200" dirty="0"/>
              <a:t>Все эти практики широко</a:t>
            </a:r>
            <a:r>
              <a:rPr lang="ru-RU" sz="1200" baseline="0" dirty="0"/>
              <a:t> представлены в учебниках «Просвещения».</a:t>
            </a:r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/>
                </a:solidFill>
              </a:rPr>
              <a:t>1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C303744-75B1-4822-B334-F398EF5941A4}" type="datetime1">
              <a:rPr lang="ru-RU" smtClean="0">
                <a:solidFill>
                  <a:prstClr val="black"/>
                </a:solidFill>
              </a:rPr>
              <a:pPr/>
              <a:t>11.10.2020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5344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3013"/>
            <a:ext cx="5964237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7970"/>
            <a:r>
              <a:rPr lang="ru-RU" sz="1200" dirty="0"/>
              <a:t>Как известно, реализация проекта «Современная школа» предполагает внедрение </a:t>
            </a:r>
            <a:r>
              <a:rPr lang="ru-RU" sz="1200" b="1" dirty="0"/>
              <a:t>новых методов и образовательных технологий</a:t>
            </a:r>
            <a:r>
              <a:rPr lang="ru-RU" sz="1200" dirty="0"/>
              <a:t> — педагогических и информационных, — которые способствуют: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вовлечению учащихся в учебный процесс, повышению их мотивации;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получению прочных базовых знаний и умений;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формированию умения применять полученные знания в жизни на благо обществу.</a:t>
            </a:r>
          </a:p>
          <a:p>
            <a:pPr indent="287970"/>
            <a:r>
              <a:rPr lang="ru-RU" sz="1200" dirty="0"/>
              <a:t>Иными словами, современная школа — это такая школа, в которой широко используются </a:t>
            </a:r>
            <a:r>
              <a:rPr lang="ru-RU" sz="1200" b="1" dirty="0"/>
              <a:t>практики развивающего обучения: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создание учебных ситуаций, </a:t>
            </a:r>
            <a:r>
              <a:rPr lang="ru-RU" sz="1200" i="1" dirty="0"/>
              <a:t>инициирующих</a:t>
            </a:r>
            <a:r>
              <a:rPr lang="ru-RU" sz="1200" dirty="0"/>
              <a:t> учебную деятельность учащихся, </a:t>
            </a:r>
            <a:r>
              <a:rPr lang="ru-RU" sz="1200" i="1" dirty="0"/>
              <a:t>мотивирующих</a:t>
            </a:r>
            <a:r>
              <a:rPr lang="ru-RU" sz="1200" dirty="0"/>
              <a:t> их на учебную деятельность;</a:t>
            </a:r>
            <a:endParaRPr lang="ru-RU" sz="1200" dirty="0">
              <a:solidFill>
                <a:srgbClr val="FF0000"/>
              </a:solidFill>
            </a:endParaRP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учение в общении</a:t>
            </a:r>
            <a:r>
              <a:rPr lang="ru-RU" sz="1200" dirty="0"/>
              <a:t> (</a:t>
            </a:r>
            <a:r>
              <a:rPr lang="ru-RU" sz="1200" i="1" dirty="0"/>
              <a:t>учебное сотрудничество), </a:t>
            </a:r>
            <a:r>
              <a:rPr lang="ru-RU" sz="1200" i="0" dirty="0"/>
              <a:t>задания на работу в парах и малых группах;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поисковая активность </a:t>
            </a:r>
            <a:r>
              <a:rPr lang="ru-RU" sz="1200" dirty="0"/>
              <a:t>— задания поискового характера, учебные исследования, проекты;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оценочная самостоятельность </a:t>
            </a:r>
            <a:r>
              <a:rPr lang="ru-RU" sz="1200" dirty="0"/>
              <a:t>школьников, задания на само- и взаимооценку.</a:t>
            </a:r>
          </a:p>
          <a:p>
            <a:pPr indent="287970"/>
            <a:r>
              <a:rPr lang="ru-RU" sz="1200" dirty="0"/>
              <a:t>Все эти практики широко</a:t>
            </a:r>
            <a:r>
              <a:rPr lang="ru-RU" sz="1200" baseline="0" dirty="0"/>
              <a:t> представлены в учебниках «Просвещения».</a:t>
            </a:r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C303744-75B1-4822-B334-F398EF5941A4}" type="datetime1">
              <a:rPr lang="ru-RU" smtClean="0"/>
              <a:pPr/>
              <a:t>11.10.2020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25344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3013"/>
            <a:ext cx="5964237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7970"/>
            <a:r>
              <a:rPr lang="ru-RU" sz="1200" dirty="0"/>
              <a:t>Как известно, реализация проекта «Современная школа» предполагает внедрение </a:t>
            </a:r>
            <a:r>
              <a:rPr lang="ru-RU" sz="1200" b="1" dirty="0"/>
              <a:t>новых методов и образовательных технологий</a:t>
            </a:r>
            <a:r>
              <a:rPr lang="ru-RU" sz="1200" dirty="0"/>
              <a:t> — педагогических и информационных, — которые способствуют: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вовлечению учащихся в учебный процесс, повышению их мотивации;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получению прочных базовых знаний и умений;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формированию умения применять полученные знания в жизни на благо обществу.</a:t>
            </a:r>
          </a:p>
          <a:p>
            <a:pPr indent="287970"/>
            <a:r>
              <a:rPr lang="ru-RU" sz="1200" dirty="0"/>
              <a:t>Иными словами, современная школа — это такая школа, в которой широко используются </a:t>
            </a:r>
            <a:r>
              <a:rPr lang="ru-RU" sz="1200" b="1" dirty="0"/>
              <a:t>практики развивающего обучения: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создание учебных ситуаций, </a:t>
            </a:r>
            <a:r>
              <a:rPr lang="ru-RU" sz="1200" i="1" dirty="0"/>
              <a:t>инициирующих</a:t>
            </a:r>
            <a:r>
              <a:rPr lang="ru-RU" sz="1200" dirty="0"/>
              <a:t> учебную деятельность учащихся, </a:t>
            </a:r>
            <a:r>
              <a:rPr lang="ru-RU" sz="1200" i="1" dirty="0"/>
              <a:t>мотивирующих</a:t>
            </a:r>
            <a:r>
              <a:rPr lang="ru-RU" sz="1200" dirty="0"/>
              <a:t> их на учебную деятельность;</a:t>
            </a:r>
            <a:endParaRPr lang="ru-RU" sz="1200" dirty="0">
              <a:solidFill>
                <a:srgbClr val="FF0000"/>
              </a:solidFill>
            </a:endParaRP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учение в общении</a:t>
            </a:r>
            <a:r>
              <a:rPr lang="ru-RU" sz="1200" dirty="0"/>
              <a:t> (</a:t>
            </a:r>
            <a:r>
              <a:rPr lang="ru-RU" sz="1200" i="1" dirty="0"/>
              <a:t>учебное сотрудничество), </a:t>
            </a:r>
            <a:r>
              <a:rPr lang="ru-RU" sz="1200" i="0" dirty="0"/>
              <a:t>задания на работу в парах и малых группах;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поисковая активность </a:t>
            </a:r>
            <a:r>
              <a:rPr lang="ru-RU" sz="1200" dirty="0"/>
              <a:t>— задания поискового характера, учебные исследования, проекты;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оценочная самостоятельность </a:t>
            </a:r>
            <a:r>
              <a:rPr lang="ru-RU" sz="1200" dirty="0"/>
              <a:t>школьников, задания на само- и взаимооценку.</a:t>
            </a:r>
          </a:p>
          <a:p>
            <a:pPr indent="287970"/>
            <a:r>
              <a:rPr lang="ru-RU" sz="1200" dirty="0"/>
              <a:t>Все эти практики широко</a:t>
            </a:r>
            <a:r>
              <a:rPr lang="ru-RU" sz="1200" baseline="0" dirty="0"/>
              <a:t> представлены в учебниках «Просвещения».</a:t>
            </a:r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/>
                </a:solidFill>
              </a:rPr>
              <a:t>1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C303744-75B1-4822-B334-F398EF5941A4}" type="datetime1">
              <a:rPr lang="ru-RU" smtClean="0">
                <a:solidFill>
                  <a:prstClr val="black"/>
                </a:solidFill>
              </a:rPr>
              <a:pPr/>
              <a:t>11.10.2020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5344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3013"/>
            <a:ext cx="5964237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7970"/>
            <a:r>
              <a:rPr lang="ru-RU" sz="1200" dirty="0"/>
              <a:t>Как известно, реализация проекта «Современная школа» предполагает внедрение </a:t>
            </a:r>
            <a:r>
              <a:rPr lang="ru-RU" sz="1200" b="1" dirty="0"/>
              <a:t>новых методов и образовательных технологий</a:t>
            </a:r>
            <a:r>
              <a:rPr lang="ru-RU" sz="1200" dirty="0"/>
              <a:t> — педагогических и информационных, — которые способствуют: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вовлечению учащихся в учебный процесс, повышению их мотивации;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получению прочных базовых знаний и умений;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формированию умения применять полученные знания в жизни на благо обществу.</a:t>
            </a:r>
          </a:p>
          <a:p>
            <a:pPr indent="287970"/>
            <a:r>
              <a:rPr lang="ru-RU" sz="1200" dirty="0"/>
              <a:t>Иными словами, современная школа — это такая школа, в которой широко используются </a:t>
            </a:r>
            <a:r>
              <a:rPr lang="ru-RU" sz="1200" b="1" dirty="0"/>
              <a:t>практики развивающего обучения: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создание учебных ситуаций, </a:t>
            </a:r>
            <a:r>
              <a:rPr lang="ru-RU" sz="1200" i="1" dirty="0"/>
              <a:t>инициирующих</a:t>
            </a:r>
            <a:r>
              <a:rPr lang="ru-RU" sz="1200" dirty="0"/>
              <a:t> учебную деятельность учащихся, </a:t>
            </a:r>
            <a:r>
              <a:rPr lang="ru-RU" sz="1200" i="1" dirty="0"/>
              <a:t>мотивирующих</a:t>
            </a:r>
            <a:r>
              <a:rPr lang="ru-RU" sz="1200" dirty="0"/>
              <a:t> их на учебную деятельность;</a:t>
            </a:r>
            <a:endParaRPr lang="ru-RU" sz="1200" dirty="0">
              <a:solidFill>
                <a:srgbClr val="FF0000"/>
              </a:solidFill>
            </a:endParaRP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учение в общении</a:t>
            </a:r>
            <a:r>
              <a:rPr lang="ru-RU" sz="1200" dirty="0"/>
              <a:t> (</a:t>
            </a:r>
            <a:r>
              <a:rPr lang="ru-RU" sz="1200" i="1" dirty="0"/>
              <a:t>учебное сотрудничество), </a:t>
            </a:r>
            <a:r>
              <a:rPr lang="ru-RU" sz="1200" i="0" dirty="0"/>
              <a:t>задания на работу в парах и малых группах;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поисковая активность </a:t>
            </a:r>
            <a:r>
              <a:rPr lang="ru-RU" sz="1200" dirty="0"/>
              <a:t>— задания поискового характера, учебные исследования, проекты;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оценочная самостоятельность </a:t>
            </a:r>
            <a:r>
              <a:rPr lang="ru-RU" sz="1200" dirty="0"/>
              <a:t>школьников, задания на само- и взаимооценку.</a:t>
            </a:r>
          </a:p>
          <a:p>
            <a:pPr indent="287970"/>
            <a:r>
              <a:rPr lang="ru-RU" sz="1200" dirty="0"/>
              <a:t>Все эти практики широко</a:t>
            </a:r>
            <a:r>
              <a:rPr lang="ru-RU" sz="1200" baseline="0" dirty="0"/>
              <a:t> представлены в учебниках «Просвещения».</a:t>
            </a:r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/>
                </a:solidFill>
              </a:rPr>
              <a:t>1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C303744-75B1-4822-B334-F398EF5941A4}" type="datetime1">
              <a:rPr lang="ru-RU" smtClean="0">
                <a:solidFill>
                  <a:prstClr val="black"/>
                </a:solidFill>
              </a:rPr>
              <a:pPr/>
              <a:t>11.10.2020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5344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3013"/>
            <a:ext cx="5964237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7970"/>
            <a:r>
              <a:rPr lang="ru-RU" sz="1200" dirty="0"/>
              <a:t>Как известно, реализация проекта «Современная школа» предполагает внедрение </a:t>
            </a:r>
            <a:r>
              <a:rPr lang="ru-RU" sz="1200" b="1" dirty="0"/>
              <a:t>новых методов и образовательных технологий</a:t>
            </a:r>
            <a:r>
              <a:rPr lang="ru-RU" sz="1200" dirty="0"/>
              <a:t> — педагогических и информационных, — которые способствуют: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вовлечению учащихся в учебный процесс, повышению их мотивации;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получению прочных базовых знаний и умений;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формированию умения применять полученные знания в жизни на благо обществу.</a:t>
            </a:r>
          </a:p>
          <a:p>
            <a:pPr indent="287970"/>
            <a:r>
              <a:rPr lang="ru-RU" sz="1200" dirty="0"/>
              <a:t>Иными словами, современная школа — это такая школа, в которой широко используются </a:t>
            </a:r>
            <a:r>
              <a:rPr lang="ru-RU" sz="1200" b="1" dirty="0"/>
              <a:t>практики развивающего обучения: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создание учебных ситуаций, </a:t>
            </a:r>
            <a:r>
              <a:rPr lang="ru-RU" sz="1200" i="1" dirty="0"/>
              <a:t>инициирующих</a:t>
            </a:r>
            <a:r>
              <a:rPr lang="ru-RU" sz="1200" dirty="0"/>
              <a:t> учебную деятельность учащихся, </a:t>
            </a:r>
            <a:r>
              <a:rPr lang="ru-RU" sz="1200" i="1" dirty="0"/>
              <a:t>мотивирующих</a:t>
            </a:r>
            <a:r>
              <a:rPr lang="ru-RU" sz="1200" dirty="0"/>
              <a:t> их на учебную деятельность;</a:t>
            </a:r>
            <a:endParaRPr lang="ru-RU" sz="1200" dirty="0">
              <a:solidFill>
                <a:srgbClr val="FF0000"/>
              </a:solidFill>
            </a:endParaRP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учение в общении</a:t>
            </a:r>
            <a:r>
              <a:rPr lang="ru-RU" sz="1200" dirty="0"/>
              <a:t> (</a:t>
            </a:r>
            <a:r>
              <a:rPr lang="ru-RU" sz="1200" i="1" dirty="0"/>
              <a:t>учебное сотрудничество), </a:t>
            </a:r>
            <a:r>
              <a:rPr lang="ru-RU" sz="1200" i="0" dirty="0"/>
              <a:t>задания на работу в парах и малых группах;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поисковая активность </a:t>
            </a:r>
            <a:r>
              <a:rPr lang="ru-RU" sz="1200" dirty="0"/>
              <a:t>— задания поискового характера, учебные исследования, проекты;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оценочная самостоятельность </a:t>
            </a:r>
            <a:r>
              <a:rPr lang="ru-RU" sz="1200" dirty="0"/>
              <a:t>школьников, задания на само- и взаимооценку.</a:t>
            </a:r>
          </a:p>
          <a:p>
            <a:pPr indent="287970"/>
            <a:r>
              <a:rPr lang="ru-RU" sz="1200" dirty="0"/>
              <a:t>Все эти практики широко</a:t>
            </a:r>
            <a:r>
              <a:rPr lang="ru-RU" sz="1200" baseline="0" dirty="0"/>
              <a:t> представлены в учебниках «Просвещения».</a:t>
            </a:r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/>
                </a:solidFill>
              </a:rPr>
              <a:t>1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C303744-75B1-4822-B334-F398EF5941A4}" type="datetime1">
              <a:rPr lang="ru-RU" smtClean="0">
                <a:solidFill>
                  <a:prstClr val="black"/>
                </a:solidFill>
              </a:rPr>
              <a:pPr/>
              <a:t>11.10.2020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5344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3013"/>
            <a:ext cx="5964237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7970"/>
            <a:r>
              <a:rPr lang="ru-RU" sz="1200" dirty="0"/>
              <a:t>Как известно, реализация проекта «Современная школа» предполагает внедрение </a:t>
            </a:r>
            <a:r>
              <a:rPr lang="ru-RU" sz="1200" b="1" dirty="0"/>
              <a:t>новых методов и образовательных технологий</a:t>
            </a:r>
            <a:r>
              <a:rPr lang="ru-RU" sz="1200" dirty="0"/>
              <a:t> — педагогических и информационных, — которые способствуют: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вовлечению учащихся в учебный процесс, повышению их мотивации;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получению прочных базовых знаний и умений;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формированию умения применять полученные знания в жизни на благо обществу.</a:t>
            </a:r>
          </a:p>
          <a:p>
            <a:pPr indent="287970"/>
            <a:r>
              <a:rPr lang="ru-RU" sz="1200" dirty="0"/>
              <a:t>Иными словами, современная школа — это такая школа, в которой широко используются </a:t>
            </a:r>
            <a:r>
              <a:rPr lang="ru-RU" sz="1200" b="1" dirty="0"/>
              <a:t>практики развивающего обучения: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создание учебных ситуаций, </a:t>
            </a:r>
            <a:r>
              <a:rPr lang="ru-RU" sz="1200" i="1" dirty="0"/>
              <a:t>инициирующих</a:t>
            </a:r>
            <a:r>
              <a:rPr lang="ru-RU" sz="1200" dirty="0"/>
              <a:t> учебную деятельность учащихся, </a:t>
            </a:r>
            <a:r>
              <a:rPr lang="ru-RU" sz="1200" i="1" dirty="0"/>
              <a:t>мотивирующих</a:t>
            </a:r>
            <a:r>
              <a:rPr lang="ru-RU" sz="1200" dirty="0"/>
              <a:t> их на учебную деятельность;</a:t>
            </a:r>
            <a:endParaRPr lang="ru-RU" sz="1200" dirty="0">
              <a:solidFill>
                <a:srgbClr val="FF0000"/>
              </a:solidFill>
            </a:endParaRP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учение в общении</a:t>
            </a:r>
            <a:r>
              <a:rPr lang="ru-RU" sz="1200" dirty="0"/>
              <a:t> (</a:t>
            </a:r>
            <a:r>
              <a:rPr lang="ru-RU" sz="1200" i="1" dirty="0"/>
              <a:t>учебное сотрудничество), </a:t>
            </a:r>
            <a:r>
              <a:rPr lang="ru-RU" sz="1200" i="0" dirty="0"/>
              <a:t>задания на работу в парах и малых группах;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поисковая активность </a:t>
            </a:r>
            <a:r>
              <a:rPr lang="ru-RU" sz="1200" dirty="0"/>
              <a:t>— задания поискового характера, учебные исследования, проекты;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оценочная самостоятельность </a:t>
            </a:r>
            <a:r>
              <a:rPr lang="ru-RU" sz="1200" dirty="0"/>
              <a:t>школьников, задания на само- и взаимооценку.</a:t>
            </a:r>
          </a:p>
          <a:p>
            <a:pPr indent="287970"/>
            <a:r>
              <a:rPr lang="ru-RU" sz="1200" dirty="0"/>
              <a:t>Все эти практики широко</a:t>
            </a:r>
            <a:r>
              <a:rPr lang="ru-RU" sz="1200" baseline="0" dirty="0"/>
              <a:t> представлены в учебниках «Просвещения».</a:t>
            </a:r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/>
                </a:solidFill>
              </a:rPr>
              <a:t>1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C303744-75B1-4822-B334-F398EF5941A4}" type="datetime1">
              <a:rPr lang="ru-RU" smtClean="0">
                <a:solidFill>
                  <a:prstClr val="black"/>
                </a:solidFill>
              </a:rPr>
              <a:pPr/>
              <a:t>11.10.2020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5344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3013"/>
            <a:ext cx="5964237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7970"/>
            <a:r>
              <a:rPr lang="ru-RU" sz="1200" dirty="0"/>
              <a:t>Как известно, реализация проекта «Современная школа» предполагает внедрение </a:t>
            </a:r>
            <a:r>
              <a:rPr lang="ru-RU" sz="1200" b="1" dirty="0"/>
              <a:t>новых методов и образовательных технологий</a:t>
            </a:r>
            <a:r>
              <a:rPr lang="ru-RU" sz="1200" dirty="0"/>
              <a:t> — педагогических и информационных, — которые способствуют: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вовлечению учащихся в учебный процесс, повышению их мотивации;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получению прочных базовых знаний и умений;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формированию умения применять полученные знания в жизни на благо обществу.</a:t>
            </a:r>
          </a:p>
          <a:p>
            <a:pPr indent="287970"/>
            <a:r>
              <a:rPr lang="ru-RU" sz="1200" dirty="0"/>
              <a:t>Иными словами, современная школа — это такая школа, в которой широко используются </a:t>
            </a:r>
            <a:r>
              <a:rPr lang="ru-RU" sz="1200" b="1" dirty="0"/>
              <a:t>практики развивающего обучения: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создание учебных ситуаций, </a:t>
            </a:r>
            <a:r>
              <a:rPr lang="ru-RU" sz="1200" i="1" dirty="0"/>
              <a:t>инициирующих</a:t>
            </a:r>
            <a:r>
              <a:rPr lang="ru-RU" sz="1200" dirty="0"/>
              <a:t> учебную деятельность учащихся, </a:t>
            </a:r>
            <a:r>
              <a:rPr lang="ru-RU" sz="1200" i="1" dirty="0"/>
              <a:t>мотивирующих</a:t>
            </a:r>
            <a:r>
              <a:rPr lang="ru-RU" sz="1200" dirty="0"/>
              <a:t> их на учебную деятельность;</a:t>
            </a:r>
            <a:endParaRPr lang="ru-RU" sz="1200" dirty="0">
              <a:solidFill>
                <a:srgbClr val="FF0000"/>
              </a:solidFill>
            </a:endParaRP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учение в общении</a:t>
            </a:r>
            <a:r>
              <a:rPr lang="ru-RU" sz="1200" dirty="0"/>
              <a:t> (</a:t>
            </a:r>
            <a:r>
              <a:rPr lang="ru-RU" sz="1200" i="1" dirty="0"/>
              <a:t>учебное сотрудничество), </a:t>
            </a:r>
            <a:r>
              <a:rPr lang="ru-RU" sz="1200" i="0" dirty="0"/>
              <a:t>задания на работу в парах и малых группах;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поисковая активность </a:t>
            </a:r>
            <a:r>
              <a:rPr lang="ru-RU" sz="1200" dirty="0"/>
              <a:t>— задания поискового характера, учебные исследования, проекты;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оценочная самостоятельность </a:t>
            </a:r>
            <a:r>
              <a:rPr lang="ru-RU" sz="1200" dirty="0"/>
              <a:t>школьников, задания на само- и взаимооценку.</a:t>
            </a:r>
          </a:p>
          <a:p>
            <a:pPr indent="287970"/>
            <a:r>
              <a:rPr lang="ru-RU" sz="1200" dirty="0"/>
              <a:t>Все эти практики широко</a:t>
            </a:r>
            <a:r>
              <a:rPr lang="ru-RU" sz="1200" baseline="0" dirty="0"/>
              <a:t> представлены в учебниках «Просвещения».</a:t>
            </a:r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/>
                </a:solidFill>
              </a:rPr>
              <a:t>1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C303744-75B1-4822-B334-F398EF5941A4}" type="datetime1">
              <a:rPr lang="ru-RU" smtClean="0">
                <a:solidFill>
                  <a:prstClr val="black"/>
                </a:solidFill>
              </a:rPr>
              <a:pPr/>
              <a:t>11.10.2020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5344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3013"/>
            <a:ext cx="5964237" cy="33559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7970"/>
            <a:r>
              <a:rPr lang="ru-RU" sz="1200" dirty="0"/>
              <a:t>Как известно, реализация проекта «Современная школа» предполагает внедрение </a:t>
            </a:r>
            <a:r>
              <a:rPr lang="ru-RU" sz="1200" b="1" dirty="0"/>
              <a:t>новых методов и образовательных технологий</a:t>
            </a:r>
            <a:r>
              <a:rPr lang="ru-RU" sz="1200" dirty="0"/>
              <a:t> — педагогических и информационных, — которые способствуют: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вовлечению учащихся в учебный процесс, повышению их мотивации;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получению прочных базовых знаний и умений;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формированию умения применять полученные знания в жизни на благо обществу.</a:t>
            </a:r>
          </a:p>
          <a:p>
            <a:pPr indent="287970"/>
            <a:r>
              <a:rPr lang="ru-RU" sz="1200" dirty="0"/>
              <a:t>Иными словами, современная школа — это такая школа, в которой широко используются </a:t>
            </a:r>
            <a:r>
              <a:rPr lang="ru-RU" sz="1200" b="1" dirty="0"/>
              <a:t>практики развивающего обучения: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создание учебных ситуаций, </a:t>
            </a:r>
            <a:r>
              <a:rPr lang="ru-RU" sz="1200" i="1" dirty="0"/>
              <a:t>инициирующих</a:t>
            </a:r>
            <a:r>
              <a:rPr lang="ru-RU" sz="1200" dirty="0"/>
              <a:t> учебную деятельность учащихся, </a:t>
            </a:r>
            <a:r>
              <a:rPr lang="ru-RU" sz="1200" i="1" dirty="0"/>
              <a:t>мотивирующих</a:t>
            </a:r>
            <a:r>
              <a:rPr lang="ru-RU" sz="1200" dirty="0"/>
              <a:t> их на учебную деятельность;</a:t>
            </a:r>
            <a:endParaRPr lang="ru-RU" sz="1200" dirty="0">
              <a:solidFill>
                <a:srgbClr val="FF0000"/>
              </a:solidFill>
            </a:endParaRP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учение в общении</a:t>
            </a:r>
            <a:r>
              <a:rPr lang="ru-RU" sz="1200" dirty="0"/>
              <a:t> (</a:t>
            </a:r>
            <a:r>
              <a:rPr lang="ru-RU" sz="1200" i="1" dirty="0"/>
              <a:t>учебное сотрудничество), </a:t>
            </a:r>
            <a:r>
              <a:rPr lang="ru-RU" sz="1200" i="0" dirty="0"/>
              <a:t>задания на работу в парах и малых группах;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поисковая активность </a:t>
            </a:r>
            <a:r>
              <a:rPr lang="ru-RU" sz="1200" dirty="0"/>
              <a:t>— задания поискового характера, учебные исследования, проекты;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оценочная самостоятельность </a:t>
            </a:r>
            <a:r>
              <a:rPr lang="ru-RU" sz="1200" dirty="0"/>
              <a:t>школьников, задания на само- и взаимооценку.</a:t>
            </a:r>
          </a:p>
          <a:p>
            <a:pPr indent="287970"/>
            <a:r>
              <a:rPr lang="ru-RU" sz="1200" dirty="0"/>
              <a:t>Все эти практики широко</a:t>
            </a:r>
            <a:r>
              <a:rPr lang="ru-RU" sz="1200" baseline="0" dirty="0"/>
              <a:t> представлены в учебниках «Просвещения».</a:t>
            </a:r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/>
                </a:solidFill>
              </a:rPr>
              <a:t>1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C303744-75B1-4822-B334-F398EF5941A4}" type="datetime1">
              <a:rPr lang="ru-RU" smtClean="0">
                <a:solidFill>
                  <a:prstClr val="black"/>
                </a:solidFill>
              </a:rPr>
              <a:pPr/>
              <a:t>11.10.2020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534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/>
              <a:pPr/>
              <a:t>11.10.2020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6835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/>
              <a:pPr/>
              <a:t>11.10.2020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885715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59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75005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49955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07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00375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33849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48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48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04217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92926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07525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22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20507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99472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78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/>
              <a:pPr/>
              <a:t>11.10.2020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491784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81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81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01410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15086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61892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100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7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3405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54637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12727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331943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24102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7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41629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7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0837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53344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68920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43620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9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98774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40784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6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30542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12295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41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41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7267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62094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61896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11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9917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32104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3595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83618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70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70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07165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6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139058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14416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3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589617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54569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9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9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87644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15666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11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100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7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12017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8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54766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32864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30366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7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7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26636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855618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04300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100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7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0356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55276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04063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5938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107062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96160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7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127059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7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27984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89514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215987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186126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71151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100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7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98469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41312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7011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960147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702168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743686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7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0792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7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31183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67916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698226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479021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181620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100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7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62200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36018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519415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521541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811655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216800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7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573018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7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110307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725650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11250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304123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872546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100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7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6753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63649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05379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47091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907739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909829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7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31898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7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496915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310297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9437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7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850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/>
              <a:pPr/>
              <a:t>11.10.2020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775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7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3978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8506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2009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6026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9300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100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7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0446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4761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6220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7989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878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100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7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/>
              <a:pPr/>
              <a:t>11.10.2020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56181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7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5274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7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2476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4595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301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72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0724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5694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19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92343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3261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565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56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5776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070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/>
              <a:pPr/>
              <a:t>11.10.2020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483706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8767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34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085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93050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55877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935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935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0066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69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88607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3506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17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0426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4570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54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54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698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/>
              <a:pPr/>
              <a:t>11.10.2020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0082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81948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7792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32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700897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67254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56543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91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91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36851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68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55116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90151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15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88312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278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/>
              <a:pPr/>
              <a:t>11.10.2020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495662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53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53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57403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08371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01686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30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5989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45256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81574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895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895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21670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664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69719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50028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13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147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/>
              <a:pPr/>
              <a:t>11.10.2020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173648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63138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52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52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82075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41124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08704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28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1190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22277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62224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877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877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79477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644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083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542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7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/>
              <a:pPr/>
              <a:t>11.10.2020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873088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11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4892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81000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513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51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74123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84806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8683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269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87156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0254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0168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857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857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08116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62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830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7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9EBC3-1554-42AE-B388-EFCB1C77785B}" type="datetimeFigureOut">
              <a:rPr lang="ru-RU" smtClean="0"/>
              <a:pPr/>
              <a:t>11.10.2020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488580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53610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09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56419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50479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49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49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71322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97650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98868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24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82540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92490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20747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835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835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766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vmlDrawing" Target="../drawings/vmlDrawing4.v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112.xml"/><Relationship Id="rId16" Type="http://schemas.openxmlformats.org/officeDocument/2006/relationships/oleObject" Target="../embeddings/oleObject4.bin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5" Type="http://schemas.openxmlformats.org/officeDocument/2006/relationships/tags" Target="../tags/tag9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tags" Target="../tags/tag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vmlDrawing" Target="../drawings/vmlDrawing5.v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145.xml"/><Relationship Id="rId16" Type="http://schemas.openxmlformats.org/officeDocument/2006/relationships/oleObject" Target="../embeddings/oleObject5.bin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5" Type="http://schemas.openxmlformats.org/officeDocument/2006/relationships/tags" Target="../tags/tag11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tags" Target="../tags/tag10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vmlDrawing" Target="../drawings/vmlDrawing6.v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156.xml"/><Relationship Id="rId16" Type="http://schemas.openxmlformats.org/officeDocument/2006/relationships/oleObject" Target="../embeddings/oleObject6.bin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5" Type="http://schemas.openxmlformats.org/officeDocument/2006/relationships/tags" Target="../tags/tag13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Relationship Id="rId14" Type="http://schemas.openxmlformats.org/officeDocument/2006/relationships/tags" Target="../tags/tag12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vmlDrawing" Target="../drawings/vmlDrawing7.v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167.xml"/><Relationship Id="rId16" Type="http://schemas.openxmlformats.org/officeDocument/2006/relationships/oleObject" Target="../embeddings/oleObject7.bin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5" Type="http://schemas.openxmlformats.org/officeDocument/2006/relationships/tags" Target="../tags/tag15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Relationship Id="rId14" Type="http://schemas.openxmlformats.org/officeDocument/2006/relationships/tags" Target="../tags/tag1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vmlDrawing" Target="../drawings/vmlDrawing8.v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178.xml"/><Relationship Id="rId16" Type="http://schemas.openxmlformats.org/officeDocument/2006/relationships/oleObject" Target="../embeddings/oleObject8.bin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5" Type="http://schemas.openxmlformats.org/officeDocument/2006/relationships/tags" Target="../tags/tag17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Relationship Id="rId14" Type="http://schemas.openxmlformats.org/officeDocument/2006/relationships/tags" Target="../tags/tag1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vmlDrawing" Target="../drawings/vmlDrawing2.v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2.bin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5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vmlDrawing" Target="../drawings/vmlDrawing3.v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4.xml"/><Relationship Id="rId16" Type="http://schemas.openxmlformats.org/officeDocument/2006/relationships/oleObject" Target="../embeddings/oleObject3.bin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ags" Target="../tags/tag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ags" Target="../tags/tag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>
            <a:extLst>
              <a:ext uri="{FF2B5EF4-FFF2-40B4-BE49-F238E27FC236}">
                <a16:creationId xmlns="" xmlns:a16="http://schemas.microsoft.com/office/drawing/2014/main" id="{336A5C21-8560-4361-BC34-8E7691E5DE3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240683613"/>
              </p:ext>
            </p:extLst>
          </p:nvPr>
        </p:nvGraphicFramePr>
        <p:xfrm>
          <a:off x="1591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9" name="Слайд think-cell" r:id="rId16" imgW="360" imgH="360" progId="">
                  <p:embed/>
                </p:oleObj>
              </mc:Choice>
              <mc:Fallback>
                <p:oleObj name="Слайд think-cell" r:id="rId16" imgW="360" imgH="360" progId="">
                  <p:embed/>
                  <p:pic>
                    <p:nvPicPr>
                      <p:cNvPr id="0" name="Picture 4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 hidden="1">
            <a:extLst>
              <a:ext uri="{FF2B5EF4-FFF2-40B4-BE49-F238E27FC236}">
                <a16:creationId xmlns="" xmlns:a16="http://schemas.microsoft.com/office/drawing/2014/main" id="{C09A8BCA-0AC5-4653-AE0C-127E1ECAA6AD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20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ru-RU" sz="4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6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9EBC3-1554-42AE-B388-EFCB1C77785B}" type="datetimeFigureOut">
              <a:rPr lang="ru-RU" smtClean="0"/>
              <a:pPr/>
              <a:t>11.10.2020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6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6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9B150-16F9-4654-A9FF-3F04349E5D0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0636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52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52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52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935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>
            <a:extLst>
              <a:ext uri="{FF2B5EF4-FFF2-40B4-BE49-F238E27FC236}">
                <a16:creationId xmlns="" xmlns:a16="http://schemas.microsoft.com/office/drawing/2014/main" id="{336A5C21-8560-4361-BC34-8E7691E5DE3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3857542072"/>
              </p:ext>
            </p:extLst>
          </p:nvPr>
        </p:nvGraphicFramePr>
        <p:xfrm>
          <a:off x="1591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30" name="Слайд think-cell" r:id="rId16" imgW="360" imgH="360" progId="">
                  <p:embed/>
                </p:oleObj>
              </mc:Choice>
              <mc:Fallback>
                <p:oleObj name="Слайд think-cell" r:id="rId16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 hidden="1">
            <a:extLst>
              <a:ext uri="{FF2B5EF4-FFF2-40B4-BE49-F238E27FC236}">
                <a16:creationId xmlns="" xmlns:a16="http://schemas.microsoft.com/office/drawing/2014/main" id="{C09A8BCA-0AC5-4653-AE0C-127E1ECAA6AD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20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ru-RU" sz="4400" dirty="0">
              <a:solidFill>
                <a:prstClr val="white"/>
              </a:solidFill>
              <a:latin typeface="Calibri Light" panose="020F0302020204030204" pitchFamily="34" charset="0"/>
              <a:sym typeface="Calibri Light" panose="020F03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6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6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6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979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41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41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41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887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8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8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8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607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>
            <a:extLst>
              <a:ext uri="{FF2B5EF4-FFF2-40B4-BE49-F238E27FC236}">
                <a16:creationId xmlns="" xmlns:a16="http://schemas.microsoft.com/office/drawing/2014/main" id="{336A5C21-8560-4361-BC34-8E7691E5DE3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772767321"/>
              </p:ext>
            </p:extLst>
          </p:nvPr>
        </p:nvGraphicFramePr>
        <p:xfrm>
          <a:off x="1591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74" name="Слайд think-cell" r:id="rId16" imgW="360" imgH="360" progId="">
                  <p:embed/>
                </p:oleObj>
              </mc:Choice>
              <mc:Fallback>
                <p:oleObj name="Слайд think-cell" r:id="rId16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 hidden="1">
            <a:extLst>
              <a:ext uri="{FF2B5EF4-FFF2-40B4-BE49-F238E27FC236}">
                <a16:creationId xmlns="" xmlns:a16="http://schemas.microsoft.com/office/drawing/2014/main" id="{C09A8BCA-0AC5-4653-AE0C-127E1ECAA6AD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20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ru-RU" sz="4400" dirty="0">
              <a:solidFill>
                <a:prstClr val="white"/>
              </a:solidFill>
              <a:latin typeface="Calibri Light" panose="020F0302020204030204" pitchFamily="34" charset="0"/>
              <a:sym typeface="Calibri Light" panose="020F03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6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6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6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511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>
            <a:extLst>
              <a:ext uri="{FF2B5EF4-FFF2-40B4-BE49-F238E27FC236}">
                <a16:creationId xmlns="" xmlns:a16="http://schemas.microsoft.com/office/drawing/2014/main" id="{336A5C21-8560-4361-BC34-8E7691E5DE3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3791140570"/>
              </p:ext>
            </p:extLst>
          </p:nvPr>
        </p:nvGraphicFramePr>
        <p:xfrm>
          <a:off x="1591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45" name="Слайд think-cell" r:id="rId16" imgW="360" imgH="360" progId="">
                  <p:embed/>
                </p:oleObj>
              </mc:Choice>
              <mc:Fallback>
                <p:oleObj name="Слайд think-cell" r:id="rId16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 hidden="1">
            <a:extLst>
              <a:ext uri="{FF2B5EF4-FFF2-40B4-BE49-F238E27FC236}">
                <a16:creationId xmlns="" xmlns:a16="http://schemas.microsoft.com/office/drawing/2014/main" id="{C09A8BCA-0AC5-4653-AE0C-127E1ECAA6AD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20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ru-RU" sz="4400" dirty="0">
              <a:solidFill>
                <a:prstClr val="white"/>
              </a:solidFill>
              <a:latin typeface="Calibri Light" panose="020F0302020204030204" pitchFamily="34" charset="0"/>
              <a:sym typeface="Calibri Light" panose="020F03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6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6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6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625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>
            <a:extLst>
              <a:ext uri="{FF2B5EF4-FFF2-40B4-BE49-F238E27FC236}">
                <a16:creationId xmlns="" xmlns:a16="http://schemas.microsoft.com/office/drawing/2014/main" id="{336A5C21-8560-4361-BC34-8E7691E5DE3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1215784388"/>
              </p:ext>
            </p:extLst>
          </p:nvPr>
        </p:nvGraphicFramePr>
        <p:xfrm>
          <a:off x="1591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68" name="Слайд think-cell" r:id="rId16" imgW="360" imgH="360" progId="">
                  <p:embed/>
                </p:oleObj>
              </mc:Choice>
              <mc:Fallback>
                <p:oleObj name="Слайд think-cell" r:id="rId16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 hidden="1">
            <a:extLst>
              <a:ext uri="{FF2B5EF4-FFF2-40B4-BE49-F238E27FC236}">
                <a16:creationId xmlns="" xmlns:a16="http://schemas.microsoft.com/office/drawing/2014/main" id="{C09A8BCA-0AC5-4653-AE0C-127E1ECAA6AD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20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ru-RU" sz="4400" dirty="0">
              <a:solidFill>
                <a:prstClr val="white"/>
              </a:solidFill>
              <a:latin typeface="Calibri Light" panose="020F0302020204030204" pitchFamily="34" charset="0"/>
              <a:sym typeface="Calibri Light" panose="020F03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6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6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6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842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>
            <a:extLst>
              <a:ext uri="{FF2B5EF4-FFF2-40B4-BE49-F238E27FC236}">
                <a16:creationId xmlns="" xmlns:a16="http://schemas.microsoft.com/office/drawing/2014/main" id="{336A5C21-8560-4361-BC34-8E7691E5DE3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312016692"/>
              </p:ext>
            </p:extLst>
          </p:nvPr>
        </p:nvGraphicFramePr>
        <p:xfrm>
          <a:off x="1591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28" name="Слайд think-cell" r:id="rId16" imgW="360" imgH="360" progId="">
                  <p:embed/>
                </p:oleObj>
              </mc:Choice>
              <mc:Fallback>
                <p:oleObj name="Слайд think-cell" r:id="rId16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 hidden="1">
            <a:extLst>
              <a:ext uri="{FF2B5EF4-FFF2-40B4-BE49-F238E27FC236}">
                <a16:creationId xmlns="" xmlns:a16="http://schemas.microsoft.com/office/drawing/2014/main" id="{C09A8BCA-0AC5-4653-AE0C-127E1ECAA6AD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20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ru-RU" sz="4400" dirty="0">
              <a:solidFill>
                <a:prstClr val="white"/>
              </a:solidFill>
              <a:latin typeface="Calibri Light" panose="020F0302020204030204" pitchFamily="34" charset="0"/>
              <a:sym typeface="Calibri Light" panose="020F03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6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6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6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790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>
            <a:extLst>
              <a:ext uri="{FF2B5EF4-FFF2-40B4-BE49-F238E27FC236}">
                <a16:creationId xmlns="" xmlns:a16="http://schemas.microsoft.com/office/drawing/2014/main" id="{336A5C21-8560-4361-BC34-8E7691E5DE3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3645700197"/>
              </p:ext>
            </p:extLst>
          </p:nvPr>
        </p:nvGraphicFramePr>
        <p:xfrm>
          <a:off x="1591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2" name="Слайд think-cell" r:id="rId16" imgW="360" imgH="360" progId="">
                  <p:embed/>
                </p:oleObj>
              </mc:Choice>
              <mc:Fallback>
                <p:oleObj name="Слайд think-cell" r:id="rId16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 hidden="1">
            <a:extLst>
              <a:ext uri="{FF2B5EF4-FFF2-40B4-BE49-F238E27FC236}">
                <a16:creationId xmlns="" xmlns:a16="http://schemas.microsoft.com/office/drawing/2014/main" id="{C09A8BCA-0AC5-4653-AE0C-127E1ECAA6AD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20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ru-RU" sz="4400" dirty="0">
              <a:solidFill>
                <a:prstClr val="white"/>
              </a:solidFill>
              <a:latin typeface="Calibri Light" panose="020F0302020204030204" pitchFamily="34" charset="0"/>
              <a:sym typeface="Calibri Light" panose="020F03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6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6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6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885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>
            <a:extLst>
              <a:ext uri="{FF2B5EF4-FFF2-40B4-BE49-F238E27FC236}">
                <a16:creationId xmlns="" xmlns:a16="http://schemas.microsoft.com/office/drawing/2014/main" id="{336A5C21-8560-4361-BC34-8E7691E5DE3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2451947708"/>
              </p:ext>
            </p:extLst>
          </p:nvPr>
        </p:nvGraphicFramePr>
        <p:xfrm>
          <a:off x="1591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87" name="Слайд think-cell" r:id="rId16" imgW="360" imgH="360" progId="">
                  <p:embed/>
                </p:oleObj>
              </mc:Choice>
              <mc:Fallback>
                <p:oleObj name="Слайд think-cell" r:id="rId16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 hidden="1">
            <a:extLst>
              <a:ext uri="{FF2B5EF4-FFF2-40B4-BE49-F238E27FC236}">
                <a16:creationId xmlns="" xmlns:a16="http://schemas.microsoft.com/office/drawing/2014/main" id="{C09A8BCA-0AC5-4653-AE0C-127E1ECAA6AD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20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ru-RU" sz="4400" dirty="0">
              <a:solidFill>
                <a:prstClr val="white"/>
              </a:solidFill>
              <a:latin typeface="Calibri Light" panose="020F0302020204030204" pitchFamily="34" charset="0"/>
              <a:sym typeface="Calibri Light" panose="020F03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6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9EBC3-1554-42AE-B388-EFCB1C77785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6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6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9B150-16F9-4654-A9FF-3F04349E5D0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749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64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64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64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088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62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62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62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398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6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60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6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376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58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58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58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991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56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569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56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1724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54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5EB9A-4448-426E-891F-B920CA8A3D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54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54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6E656-B818-48FA-8CF6-255FBF3BA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405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9.xml"/><Relationship Id="rId7" Type="http://schemas.openxmlformats.org/officeDocument/2006/relationships/image" Target="../media/image1.emf"/><Relationship Id="rId2" Type="http://schemas.openxmlformats.org/officeDocument/2006/relationships/tags" Target="../tags/tag18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9.bin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.xml"/><Relationship Id="rId9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7.xml"/><Relationship Id="rId7" Type="http://schemas.openxmlformats.org/officeDocument/2006/relationships/image" Target="../media/image4.png"/><Relationship Id="rId2" Type="http://schemas.openxmlformats.org/officeDocument/2006/relationships/tags" Target="../tags/tag24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28.jpeg"/><Relationship Id="rId3" Type="http://schemas.openxmlformats.org/officeDocument/2006/relationships/slideLayout" Target="../slideLayouts/slideLayout145.xml"/><Relationship Id="rId7" Type="http://schemas.openxmlformats.org/officeDocument/2006/relationships/image" Target="../media/image4.png"/><Relationship Id="rId12" Type="http://schemas.openxmlformats.org/officeDocument/2006/relationships/image" Target="../media/image27.jpeg"/><Relationship Id="rId2" Type="http://schemas.openxmlformats.org/officeDocument/2006/relationships/tags" Target="../tags/tag25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.emf"/><Relationship Id="rId11" Type="http://schemas.openxmlformats.org/officeDocument/2006/relationships/image" Target="../media/image26.jpeg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25.jpe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24.jpeg"/><Relationship Id="rId1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6.xml"/><Relationship Id="rId7" Type="http://schemas.openxmlformats.org/officeDocument/2006/relationships/image" Target="../media/image4.png"/><Relationship Id="rId2" Type="http://schemas.openxmlformats.org/officeDocument/2006/relationships/tags" Target="../tags/tag26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notesSlide" Target="../notesSlides/notesSlide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8.xml"/><Relationship Id="rId7" Type="http://schemas.openxmlformats.org/officeDocument/2006/relationships/image" Target="../media/image4.png"/><Relationship Id="rId2" Type="http://schemas.openxmlformats.org/officeDocument/2006/relationships/tags" Target="../tags/tag2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7.bin"/><Relationship Id="rId4" Type="http://schemas.openxmlformats.org/officeDocument/2006/relationships/notesSlide" Target="../notesSlides/notesSlide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4.png"/><Relationship Id="rId2" Type="http://schemas.openxmlformats.org/officeDocument/2006/relationships/tags" Target="../tags/tag20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hyperlink" Target="https://prosv.ru/" TargetMode="External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gif"/><Relationship Id="rId5" Type="http://schemas.openxmlformats.org/officeDocument/2006/relationships/hyperlink" Target="https://shop.prosv.ru/formirovanie-funkcionalnoj-gramotnosti-sbornik-zadach-po-russkomu-yazyku-dlya-8-11-klassov2781" TargetMode="External"/><Relationship Id="rId4" Type="http://schemas.openxmlformats.org/officeDocument/2006/relationships/hyperlink" Target="mailto:vopros@prosv.r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tags" Target="../tags/tag21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jpeg"/><Relationship Id="rId3" Type="http://schemas.openxmlformats.org/officeDocument/2006/relationships/slideLayout" Target="../slideLayouts/slideLayout112.xml"/><Relationship Id="rId7" Type="http://schemas.openxmlformats.org/officeDocument/2006/relationships/image" Target="../media/image4.png"/><Relationship Id="rId12" Type="http://schemas.openxmlformats.org/officeDocument/2006/relationships/image" Target="../media/image18.jpeg"/><Relationship Id="rId2" Type="http://schemas.openxmlformats.org/officeDocument/2006/relationships/tags" Target="../tags/tag2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.emf"/><Relationship Id="rId11" Type="http://schemas.openxmlformats.org/officeDocument/2006/relationships/image" Target="../media/image17.jpeg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16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5.jpeg"/><Relationship Id="rId1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.png"/><Relationship Id="rId2" Type="http://schemas.openxmlformats.org/officeDocument/2006/relationships/tags" Target="../tags/tag23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>
            <a:extLst>
              <a:ext uri="{FF2B5EF4-FFF2-40B4-BE49-F238E27FC236}">
                <a16:creationId xmlns="" xmlns:a16="http://schemas.microsoft.com/office/drawing/2014/main" id="{F28B5AF9-254C-449F-805A-200563AB240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00791905"/>
              </p:ext>
            </p:extLst>
          </p:nvPr>
        </p:nvGraphicFramePr>
        <p:xfrm>
          <a:off x="1591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81" name="Слайд think-cell" r:id="rId6" imgW="360" imgH="360" progId="">
                  <p:embed/>
                </p:oleObj>
              </mc:Choice>
              <mc:Fallback>
                <p:oleObj name="Слайд think-cell" r:id="rId6" imgW="360" imgH="360" progId="">
                  <p:embed/>
                  <p:pic>
                    <p:nvPicPr>
                      <p:cNvPr id="0" name="Picture 1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 hidden="1">
            <a:extLst>
              <a:ext uri="{FF2B5EF4-FFF2-40B4-BE49-F238E27FC236}">
                <a16:creationId xmlns="" xmlns:a16="http://schemas.microsoft.com/office/drawing/2014/main" id="{D7EC1761-6312-4AB4-8DAC-F08C2EC72D3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02" y="0"/>
            <a:ext cx="158751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ru-RU" sz="5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  <a:sym typeface="Open Sans Light" panose="020B0306030504020204" pitchFamily="34" charset="0"/>
            </a:endParaRPr>
          </a:p>
        </p:txBody>
      </p:sp>
      <p:pic>
        <p:nvPicPr>
          <p:cNvPr id="6" name="Рисунок 5" descr="000356.jpg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81" b="8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D63DCCC5-C5C7-4939-A893-4A4DB73304DC}"/>
              </a:ext>
            </a:extLst>
          </p:cNvPr>
          <p:cNvSpPr/>
          <p:nvPr/>
        </p:nvSpPr>
        <p:spPr>
          <a:xfrm rot="10800000"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B0F0">
                  <a:alpha val="70000"/>
                </a:srgbClr>
              </a:gs>
              <a:gs pos="88000">
                <a:srgbClr val="2D2B8D">
                  <a:alpha val="70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3047" y="2173438"/>
            <a:ext cx="11125495" cy="1754326"/>
          </a:xfrm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95000"/>
              </a:lnSpc>
            </a:pPr>
            <a:r>
              <a:rPr lang="ru-RU" sz="4000" b="1" dirty="0" smtClean="0">
                <a:solidFill>
                  <a:schemeClr val="bg1"/>
                </a:solidFill>
                <a:ea typeface="Open Sans Light" panose="020B0306030504020204" pitchFamily="34" charset="0"/>
                <a:cs typeface="Times New Roman" panose="02020603050405020304" pitchFamily="18" charset="0"/>
              </a:rPr>
              <a:t>Формы, методы и приемы работы с информацией, направленные на раскрытие содержательного аспекта родного русского языка</a:t>
            </a:r>
            <a:endParaRPr lang="ru-RU" sz="3600" b="1" dirty="0">
              <a:solidFill>
                <a:schemeClr val="bg1"/>
              </a:solidFill>
              <a:ea typeface="Open Sans Light" panose="020B03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AutoShape 4"/>
          <p:cNvSpPr>
            <a:spLocks noChangeAspect="1" noChangeArrowheads="1" noTextEdit="1"/>
          </p:cNvSpPr>
          <p:nvPr/>
        </p:nvSpPr>
        <p:spPr bwMode="auto">
          <a:xfrm>
            <a:off x="10099577" y="300997"/>
            <a:ext cx="1500931" cy="518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3560" name="Picture 7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79" y="1014422"/>
            <a:ext cx="2133600" cy="1042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62315" y="5954233"/>
            <a:ext cx="115469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</a:rPr>
              <a:t>Все права защищены. </a:t>
            </a:r>
            <a:r>
              <a:rPr lang="ru-RU" sz="1000" dirty="0" smtClean="0">
                <a:solidFill>
                  <a:schemeClr val="bg1"/>
                </a:solidFill>
              </a:rPr>
              <a:t>Никакая </a:t>
            </a:r>
            <a:r>
              <a:rPr lang="ru-RU" sz="1000" dirty="0">
                <a:solidFill>
                  <a:schemeClr val="bg1"/>
                </a:solidFill>
              </a:rPr>
              <a:t>часть презентации не может быть воспроизведена в какой бы то ни было форме и какими бы то ни было средствами, включая размещение в сети Интернет и </a:t>
            </a:r>
            <a:endParaRPr lang="ru-RU" sz="1000" dirty="0" smtClean="0">
              <a:solidFill>
                <a:schemeClr val="bg1"/>
              </a:solidFill>
            </a:endParaRPr>
          </a:p>
          <a:p>
            <a:r>
              <a:rPr lang="ru-RU" sz="1000" dirty="0" smtClean="0">
                <a:solidFill>
                  <a:schemeClr val="bg1"/>
                </a:solidFill>
              </a:rPr>
              <a:t>в </a:t>
            </a:r>
            <a:r>
              <a:rPr lang="ru-RU" sz="1000" dirty="0">
                <a:solidFill>
                  <a:schemeClr val="bg1"/>
                </a:solidFill>
              </a:rPr>
              <a:t>корпоративных сетях, </a:t>
            </a:r>
            <a:r>
              <a:rPr lang="ru-RU" sz="1000" dirty="0" smtClean="0">
                <a:solidFill>
                  <a:schemeClr val="bg1"/>
                </a:solidFill>
              </a:rPr>
              <a:t>а </a:t>
            </a:r>
            <a:r>
              <a:rPr lang="ru-RU" sz="1000" dirty="0">
                <a:solidFill>
                  <a:schemeClr val="bg1"/>
                </a:solidFill>
              </a:rPr>
              <a:t>также запись в память ЭВМ, для частного или публичного использования, без письменного разрешения владельца авторских прав. © АО </a:t>
            </a:r>
            <a:r>
              <a:rPr lang="ru-RU" sz="1000" dirty="0" smtClean="0">
                <a:solidFill>
                  <a:schemeClr val="bg1"/>
                </a:solidFill>
              </a:rPr>
              <a:t>Издательство </a:t>
            </a:r>
            <a:r>
              <a:rPr lang="en-US" sz="1000" dirty="0" smtClean="0">
                <a:solidFill>
                  <a:schemeClr val="bg1"/>
                </a:solidFill>
              </a:rPr>
              <a:t> </a:t>
            </a:r>
            <a:r>
              <a:rPr lang="ru-RU" sz="1000" dirty="0" smtClean="0">
                <a:solidFill>
                  <a:schemeClr val="bg1"/>
                </a:solidFill>
              </a:rPr>
              <a:t>«Просвещение», </a:t>
            </a:r>
            <a:r>
              <a:rPr lang="ru-RU" sz="1000" dirty="0">
                <a:solidFill>
                  <a:schemeClr val="bg1"/>
                </a:solidFill>
              </a:rPr>
              <a:t>2020 г.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7608" y="4187536"/>
            <a:ext cx="57253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Сараева Татьяна Петровна, учитель МБОУ лицей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с. Долгоруково, </a:t>
            </a:r>
            <a:r>
              <a:rPr lang="ru-RU" b="1" dirty="0" err="1" smtClean="0">
                <a:solidFill>
                  <a:schemeClr val="bg1"/>
                </a:solidFill>
              </a:rPr>
              <a:t>к.пед.н</a:t>
            </a:r>
            <a:r>
              <a:rPr lang="ru-RU" b="1" dirty="0" smtClean="0">
                <a:solidFill>
                  <a:schemeClr val="bg1"/>
                </a:solidFill>
              </a:rPr>
              <a:t>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06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="" xmlns:a16="http://schemas.microsoft.com/office/drawing/2014/main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91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97" name="Слайд think-cell" r:id="rId5" imgW="360" imgH="360" progId="">
                  <p:embed/>
                </p:oleObj>
              </mc:Choice>
              <mc:Fallback>
                <p:oleObj name="Слайд think-cell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68047" y="1431719"/>
            <a:ext cx="645838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 smtClean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 smtClean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pSp>
        <p:nvGrpSpPr>
          <p:cNvPr id="41" name="Группа 40">
            <a:extLst>
              <a:ext uri="{FF2B5EF4-FFF2-40B4-BE49-F238E27FC236}">
                <a16:creationId xmlns="" xmlns:a16="http://schemas.microsoft.com/office/drawing/2014/main" id="{CE17528F-A29B-4404-8508-AC7A0AD4D1CF}"/>
              </a:ext>
            </a:extLst>
          </p:cNvPr>
          <p:cNvGrpSpPr/>
          <p:nvPr/>
        </p:nvGrpSpPr>
        <p:grpSpPr>
          <a:xfrm>
            <a:off x="10921054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="" xmlns:a16="http://schemas.microsoft.com/office/drawing/2014/main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="" xmlns:a16="http://schemas.microsoft.com/office/drawing/2014/main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="" xmlns:a16="http://schemas.microsoft.com/office/drawing/2014/main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="" xmlns:a16="http://schemas.microsoft.com/office/drawing/2014/main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="" xmlns:a16="http://schemas.microsoft.com/office/drawing/2014/main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="" xmlns:a16="http://schemas.microsoft.com/office/drawing/2014/main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="" xmlns:a16="http://schemas.microsoft.com/office/drawing/2014/main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="" xmlns:a16="http://schemas.microsoft.com/office/drawing/2014/main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="" xmlns:a16="http://schemas.microsoft.com/office/drawing/2014/main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="" xmlns:a16="http://schemas.microsoft.com/office/drawing/2014/main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="" xmlns:a16="http://schemas.microsoft.com/office/drawing/2014/main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="" xmlns:a16="http://schemas.microsoft.com/office/drawing/2014/main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="" xmlns:a16="http://schemas.microsoft.com/office/drawing/2014/main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="" xmlns:a16="http://schemas.microsoft.com/office/drawing/2014/main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5" y="1274490"/>
            <a:ext cx="10987315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120" name="Picture 1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9349" y="382802"/>
            <a:ext cx="1036639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929147" y="742861"/>
            <a:ext cx="99511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rgbClr val="2D2B8D"/>
                </a:solidFill>
              </a:rPr>
              <a:t>основано в 1930</a:t>
            </a:r>
            <a:endParaRPr lang="ru-RU" sz="900" dirty="0">
              <a:solidFill>
                <a:srgbClr val="2D2B8D"/>
              </a:solidFill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98065" y="6576957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prstClr val="white">
                    <a:lumMod val="65000"/>
                  </a:prstClr>
                </a:solidFill>
              </a:rPr>
              <a:t>© АО </a:t>
            </a:r>
            <a:r>
              <a:rPr lang="ru-RU" sz="700" dirty="0" smtClean="0">
                <a:solidFill>
                  <a:prstClr val="white">
                    <a:lumMod val="65000"/>
                  </a:prstClr>
                </a:solidFill>
              </a:rPr>
              <a:t>Издательство </a:t>
            </a:r>
            <a:r>
              <a:rPr lang="ru-RU" sz="700" dirty="0">
                <a:solidFill>
                  <a:prstClr val="white">
                    <a:lumMod val="65000"/>
                  </a:prstClr>
                </a:solidFill>
              </a:rPr>
              <a:t>"Просвещение</a:t>
            </a:r>
            <a:r>
              <a:rPr lang="ru-RU" sz="700" dirty="0" smtClean="0">
                <a:solidFill>
                  <a:prstClr val="white">
                    <a:lumMod val="65000"/>
                  </a:prstClr>
                </a:solidFill>
              </a:rPr>
              <a:t>", 2020</a:t>
            </a:r>
            <a:endParaRPr lang="ru-RU" sz="700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55407" y="437671"/>
            <a:ext cx="1163475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Приемы работы с информацией</a:t>
            </a:r>
          </a:p>
          <a:p>
            <a:pPr algn="ctr"/>
            <a:r>
              <a:rPr lang="ru-RU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Приемы – конкретные операции взаимодействия учителя и ученика в процессе реализации   метода</a:t>
            </a:r>
            <a:endParaRPr lang="ru-RU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4024" y="1524052"/>
            <a:ext cx="10802962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«Верные – неверные утверждения» 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(ученик просматривает информацию с целью – нахождения верной информации, или исправления фактических ошибок</a:t>
            </a: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«</a:t>
            </a:r>
            <a:r>
              <a:rPr lang="ru-RU" sz="2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Попс</a:t>
            </a:r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-формула:</a:t>
            </a:r>
          </a:p>
          <a:p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П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озиция: Я считаю, что… </a:t>
            </a:r>
          </a:p>
          <a:p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О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бъяснение: ….потому что… </a:t>
            </a:r>
          </a:p>
          <a:p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ример: Могут доказать на примере…</a:t>
            </a:r>
          </a:p>
          <a:p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С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ледствие: Исходя из сказанного, делаю вывод, или  поэтому…, значит… .</a:t>
            </a:r>
          </a:p>
          <a:p>
            <a:pPr algn="just"/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«Двухчастный дневник» 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(в левой части таблицы записывается цитата, а в правой объяснение, что заставило выбрать эту цитату).</a:t>
            </a:r>
          </a:p>
          <a:p>
            <a:pPr algn="just"/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«</a:t>
            </a:r>
            <a:r>
              <a:rPr lang="ru-RU" sz="2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Инсерт</a:t>
            </a:r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(чтение с пометами: «!» – знал; «+» – новое, «-» – сомневаюсь, «?» – вопрос.</a:t>
            </a:r>
          </a:p>
          <a:p>
            <a:pPr algn="just"/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Фактуальные</a:t>
            </a:r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и подтекстовые вопросы (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вопросы на уяснение содержания и смысла).</a:t>
            </a:r>
          </a:p>
          <a:p>
            <a:pPr algn="just"/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«Корзина идей» 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(записываются факты, сведения, понятия, а затем по ходу урока понятия связываются в логические цепочки, неверные данные исправляются).</a:t>
            </a:r>
          </a:p>
          <a:p>
            <a:pPr algn="just"/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«Да-</a:t>
            </a:r>
            <a:r>
              <a:rPr lang="ru-RU" sz="22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нетки</a:t>
            </a:r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(отвечающий на вопрос говорит только «да», или «нет»).</a:t>
            </a:r>
          </a:p>
          <a:p>
            <a:endParaRPr lang="ru-RU" sz="2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prstClr val="black"/>
              </a:solidFill>
            </a:endParaRPr>
          </a:p>
          <a:p>
            <a:r>
              <a:rPr lang="ru-RU" dirty="0" smtClean="0">
                <a:solidFill>
                  <a:prstClr val="black"/>
                </a:solidFill>
              </a:rPr>
              <a:t>  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38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12192000" cy="360040"/>
          </a:xfrm>
        </p:spPr>
        <p:txBody>
          <a:bodyPr>
            <a:noAutofit/>
          </a:bodyPr>
          <a:lstStyle/>
          <a:p>
            <a:r>
              <a:rPr lang="ru-RU" sz="3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Рубрика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«Учимся наблюдать и делать выводы»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571721"/>
            <a:ext cx="11896908" cy="4525963"/>
          </a:xfrm>
        </p:spPr>
        <p:txBody>
          <a:bodyPr/>
          <a:lstStyle/>
          <a:p>
            <a:pPr lvl="0" algn="just"/>
            <a:r>
              <a:rPr lang="ru-RU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овладение логическими операциями при работе с информацией, развитие умения извлекать информацию, наблюдать за особенностями языковых единиц.</a:t>
            </a:r>
          </a:p>
          <a:p>
            <a:pPr lvl="0"/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Метод: «Эвристическая беседа», приём: «Анализирующее наблюдение».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3798008"/>
              </p:ext>
            </p:extLst>
          </p:nvPr>
        </p:nvGraphicFramePr>
        <p:xfrm>
          <a:off x="952464" y="2143116"/>
          <a:ext cx="9374845" cy="283464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937484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u="sng" dirty="0" smtClean="0"/>
                        <a:t>Прочитай стихотворение. </a:t>
                      </a:r>
                    </a:p>
                    <a:p>
                      <a:r>
                        <a:rPr lang="ru-RU" b="0" dirty="0" smtClean="0"/>
                        <a:t>В назначенный                                                                                                                                        </a:t>
                      </a:r>
                    </a:p>
                    <a:p>
                      <a:r>
                        <a:rPr lang="ru-RU" b="0" dirty="0" smtClean="0"/>
                        <a:t>Срок</a:t>
                      </a:r>
                    </a:p>
                    <a:p>
                      <a:r>
                        <a:rPr lang="ru-RU" b="1" dirty="0" smtClean="0"/>
                        <a:t>С</a:t>
                      </a:r>
                      <a:r>
                        <a:rPr lang="en-US" b="1" dirty="0" smtClean="0"/>
                        <a:t>Ó</a:t>
                      </a:r>
                      <a:r>
                        <a:rPr lang="ru-RU" b="1" dirty="0" smtClean="0"/>
                        <a:t>рок</a:t>
                      </a:r>
                      <a:r>
                        <a:rPr lang="ru-RU" b="1" baseline="0" dirty="0" smtClean="0"/>
                        <a:t> сор</a:t>
                      </a:r>
                      <a:r>
                        <a:rPr lang="en-US" b="1" baseline="0" dirty="0" smtClean="0"/>
                        <a:t>Ó</a:t>
                      </a:r>
                      <a:r>
                        <a:rPr lang="ru-RU" b="1" baseline="0" dirty="0" smtClean="0"/>
                        <a:t>к</a:t>
                      </a:r>
                    </a:p>
                    <a:p>
                      <a:r>
                        <a:rPr lang="ru-RU" b="0" baseline="0" dirty="0" smtClean="0"/>
                        <a:t>Расселись</a:t>
                      </a:r>
                    </a:p>
                    <a:p>
                      <a:r>
                        <a:rPr lang="ru-RU" b="0" baseline="0" dirty="0" smtClean="0"/>
                        <a:t>На старом </a:t>
                      </a:r>
                    </a:p>
                    <a:p>
                      <a:r>
                        <a:rPr lang="ru-RU" b="0" baseline="0" dirty="0" smtClean="0"/>
                        <a:t>Заборе</a:t>
                      </a:r>
                    </a:p>
                    <a:p>
                      <a:r>
                        <a:rPr lang="ru-RU" b="0" baseline="0" dirty="0" smtClean="0"/>
                        <a:t>О сроках </a:t>
                      </a:r>
                    </a:p>
                    <a:p>
                      <a:r>
                        <a:rPr lang="ru-RU" b="0" baseline="0" dirty="0" smtClean="0"/>
                        <a:t>Отлёта</a:t>
                      </a:r>
                    </a:p>
                    <a:p>
                      <a:r>
                        <a:rPr lang="ru-RU" b="0" baseline="0" dirty="0" smtClean="0"/>
                        <a:t>Поспорить.  </a:t>
                      </a:r>
                      <a:r>
                        <a:rPr lang="ru-RU" baseline="0" dirty="0" smtClean="0"/>
                        <a:t>(Алексей  Шевченко)  1 класс</a:t>
                      </a:r>
                      <a:endParaRPr lang="ru-RU" b="0" i="1" dirty="0"/>
                    </a:p>
                  </a:txBody>
                  <a:tcPr marL="121920" marR="12192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11384" y="5076602"/>
            <a:ext cx="104033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 Обрати внимание на выделенные слова. 2. Прочитай их и сравни. (Слова написаны  одинаково, но различаются местом ударения и произношением). 3. Чем еще различаются слова? (Значением: первое слово помогает понять, сколько было птиц, а второе  - птицы именно сороки.). 4.  Давайте сделаем вывод  (Есть слова, которые совпадают по написанию, но различаются по произношению и лексическому значению.)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37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59008" cy="490066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Рубрика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«Интересный вопрос»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1461" y="714577"/>
            <a:ext cx="10972800" cy="4525963"/>
          </a:xfrm>
        </p:spPr>
        <p:txBody>
          <a:bodyPr/>
          <a:lstStyle/>
          <a:p>
            <a:pPr lvl="0" algn="just"/>
            <a:r>
              <a:rPr lang="ru-RU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развитие познавательной активности при </a:t>
            </a: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работе с 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информацией,  умения анализировать языковые единицы с точки зрения особенностей  и мировоззрения  русского человека.</a:t>
            </a:r>
            <a:endParaRPr lang="ru-RU" sz="2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Font typeface="Wingdings" pitchFamily="2" charset="2"/>
              <a:buChar char="§"/>
            </a:pPr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Метод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«Мозговой штурм», «Кейс-метод», приём «Верные-неверные </a:t>
            </a: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утверждения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». </a:t>
            </a:r>
            <a:endParaRPr lang="ru-RU" sz="2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6498082"/>
              </p:ext>
            </p:extLst>
          </p:nvPr>
        </p:nvGraphicFramePr>
        <p:xfrm>
          <a:off x="571461" y="2240280"/>
          <a:ext cx="11233248" cy="420624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11233248"/>
              </a:tblGrid>
              <a:tr h="370840">
                <a:tc>
                  <a:txBody>
                    <a:bodyPr/>
                    <a:lstStyle/>
                    <a:p>
                      <a:pPr indent="44958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dirty="0" smtClean="0"/>
                        <a:t>-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 </a:t>
                      </a:r>
                      <a:r>
                        <a:rPr lang="ru-RU" sz="1800" dirty="0" smtClean="0">
                          <a:effectLst/>
                          <a:latin typeface="Times New Roman"/>
                        </a:rPr>
                        <a:t>Из чего варили кашу, о которой упоминается в «Сказке о попе и о работнике его </a:t>
                      </a:r>
                      <a:r>
                        <a:rPr lang="ru-RU" sz="1800" dirty="0" err="1" smtClean="0">
                          <a:effectLst/>
                          <a:latin typeface="Times New Roman"/>
                        </a:rPr>
                        <a:t>Балде</a:t>
                      </a:r>
                      <a:r>
                        <a:rPr lang="ru-RU" sz="1800" dirty="0" smtClean="0">
                          <a:effectLst/>
                          <a:latin typeface="Times New Roman"/>
                        </a:rPr>
                        <a:t>» А.С. Пушкина? </a:t>
                      </a:r>
                      <a:endParaRPr lang="ru-RU" dirty="0" smtClean="0">
                        <a:effectLst/>
                      </a:endParaRPr>
                    </a:p>
                    <a:p>
                      <a:pPr indent="44958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</a:rPr>
                        <a:t>- В песнях и в сказках девушек сравнивают с лебёдушками. А с какими птицами сравнивают юношей? </a:t>
                      </a:r>
                      <a:endParaRPr lang="ru-RU" dirty="0" smtClean="0">
                        <a:effectLst/>
                      </a:endParaRPr>
                    </a:p>
                    <a:p>
                      <a:pPr indent="44958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</a:rPr>
                        <a:t>- Как ты думаешь, почему у лукоморья стоит дуб, а не другое дерево? </a:t>
                      </a:r>
                      <a:endParaRPr lang="ru-RU" dirty="0" smtClean="0">
                        <a:effectLst/>
                      </a:endParaRPr>
                    </a:p>
                    <a:p>
                      <a:pPr indent="44958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</a:rPr>
                        <a:t>-Почему многие игры названы словом во множественном числе «кошки-мышки», «догонялки», «городки»? </a:t>
                      </a:r>
                      <a:endParaRPr lang="ru-RU" dirty="0" smtClean="0">
                        <a:effectLst/>
                      </a:endParaRPr>
                    </a:p>
                    <a:p>
                      <a:pPr indent="44958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</a:rPr>
                        <a:t>- Одно решето. А если решето не одно? Два решета. Три решета. Четыре решета. А пять? А много? </a:t>
                      </a:r>
                      <a:endParaRPr lang="ru-RU" dirty="0" smtClean="0">
                        <a:effectLst/>
                      </a:endParaRPr>
                    </a:p>
                    <a:p>
                      <a:pPr indent="44958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</a:rPr>
                        <a:t>- Попробуй объяснить, почему выражение аршин проглотить означает «держаться неестественно прямо». </a:t>
                      </a:r>
                      <a:endParaRPr lang="ru-RU" dirty="0" smtClean="0">
                        <a:effectLst/>
                      </a:endParaRPr>
                    </a:p>
                  </a:txBody>
                  <a:tcPr marL="121920" marR="12192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719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1151029" cy="41805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Рубрика «Важная информация»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3435" y="620688"/>
            <a:ext cx="11143929" cy="1800200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дать первоначальные представления о языковых единицах (лексических, фразеологических)  с национально-культурной семантикой.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Метод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«Продуктивное чтение».</a:t>
            </a:r>
          </a:p>
          <a:p>
            <a:pPr marL="0" indent="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9331034"/>
              </p:ext>
            </p:extLst>
          </p:nvPr>
        </p:nvGraphicFramePr>
        <p:xfrm>
          <a:off x="1007437" y="2204864"/>
          <a:ext cx="10190403" cy="118872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0190403"/>
              </a:tblGrid>
              <a:tr h="1188720">
                <a:tc>
                  <a:txBody>
                    <a:bodyPr/>
                    <a:lstStyle/>
                    <a:p>
                      <a:pPr algn="just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Местными или диалектными </a:t>
                      </a:r>
                      <a:r>
                        <a:rPr lang="ru-RU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называют 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слова</a:t>
                      </a:r>
                      <a:r>
                        <a:rPr lang="ru-RU" sz="1800" b="0" dirty="0" smtClean="0">
                          <a:latin typeface="Times New Roman" pitchFamily="18" charset="0"/>
                          <a:cs typeface="Times New Roman" pitchFamily="18" charset="0"/>
                        </a:rPr>
                        <a:t>, которые используют  только жители какой-то местности. Так, в разных областях мельчайший</a:t>
                      </a:r>
                      <a:r>
                        <a:rPr lang="ru-RU" sz="18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дождь называют 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бус</a:t>
                      </a:r>
                      <a:r>
                        <a:rPr lang="ru-RU" sz="18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морось</a:t>
                      </a:r>
                      <a:r>
                        <a:rPr lang="ru-RU" sz="18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; снег с дождём – </a:t>
                      </a:r>
                      <a:r>
                        <a:rPr lang="ru-RU" sz="18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лепень</a:t>
                      </a:r>
                      <a:r>
                        <a:rPr lang="ru-RU" sz="18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8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хижа</a:t>
                      </a:r>
                      <a:r>
                        <a:rPr lang="ru-RU" sz="18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; косой дождь, идущий по направлению сильного  ветра, - </a:t>
                      </a:r>
                      <a:r>
                        <a:rPr lang="ru-RU" sz="18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косохлёст</a:t>
                      </a:r>
                      <a:r>
                        <a:rPr lang="ru-RU" sz="18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 </a:t>
                      </a:r>
                      <a:r>
                        <a:rPr lang="ru-RU" sz="18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подстёга</a:t>
                      </a:r>
                      <a:r>
                        <a:rPr lang="ru-RU" sz="18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23571" y="3493272"/>
            <a:ext cx="8409931" cy="32008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Методика работы</a:t>
            </a:r>
          </a:p>
          <a:p>
            <a:pPr algn="just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 чтения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Просмотри текст, обрати  внимание на выделенные слова.</a:t>
            </a:r>
          </a:p>
          <a:p>
            <a:pPr algn="just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Прочитай только выделенные слова и задай  вопросы к тексту. </a:t>
            </a:r>
          </a:p>
          <a:p>
            <a:pPr algn="just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 время чтения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Подчеркни  красным …, а зелёным … . Обрати  внимание…</a:t>
            </a:r>
          </a:p>
          <a:p>
            <a:pPr algn="just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После чтения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Ответьте на вопросы до чтения текста. </a:t>
            </a:r>
          </a:p>
          <a:p>
            <a:pPr algn="just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Задания и вопросы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 Какие дожди тебе пришлось «испытать»  на себе?</a:t>
            </a:r>
          </a:p>
          <a:p>
            <a:pPr algn="just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Опиши, как ты представляешь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лепень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  Чем отличается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подстёга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хижи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algn="just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Составь предложение со словом 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косохлёст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подстёга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Определи вид дождя по описанию. Найди загадки, подбери иллюстрации, изобрази</a:t>
            </a:r>
          </a:p>
          <a:p>
            <a:pPr algn="just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красками,  оформи страницу «Природного словаря»  в альбоме или на компьютере </a:t>
            </a:r>
          </a:p>
          <a:p>
            <a:pPr algn="just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 «дождевых  словах», подбери иллюстрацию к «дождевому слову».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8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1425" y="188640"/>
            <a:ext cx="11055019" cy="34605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Рубрика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«Читаем вместе»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2961" y="411529"/>
            <a:ext cx="11430080" cy="4104456"/>
          </a:xfrm>
        </p:spPr>
        <p:txBody>
          <a:bodyPr/>
          <a:lstStyle/>
          <a:p>
            <a:pPr algn="just"/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развитие читательской грамотности, читательских действий (поиск, извлечение, анализ, сопоставление, систематизация, обобщение, преобразование, интерпретация</a:t>
            </a:r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Метод:  «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Комплексный анализ текста», «Диалог с текстом».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8101211"/>
              </p:ext>
            </p:extLst>
          </p:nvPr>
        </p:nvGraphicFramePr>
        <p:xfrm>
          <a:off x="476212" y="1928802"/>
          <a:ext cx="11184565" cy="2618616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1184565"/>
              </a:tblGrid>
              <a:tr h="2618616">
                <a:tc>
                  <a:txBody>
                    <a:bodyPr/>
                    <a:lstStyle/>
                    <a:p>
                      <a:r>
                        <a:rPr lang="ru-RU" b="0" i="1" dirty="0" smtClean="0">
                          <a:latin typeface="Times New Roman" pitchFamily="18" charset="0"/>
                          <a:cs typeface="Times New Roman" pitchFamily="18" charset="0"/>
                        </a:rPr>
                        <a:t>     Вчера вечером и ночью шел тёплый,</a:t>
                      </a:r>
                      <a:r>
                        <a:rPr lang="ru-RU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липкий снежок, облепил ветки берёзы в саду, весь  белый ее ствол.  А под утро ударил морозец.</a:t>
                      </a:r>
                    </a:p>
                    <a:p>
                      <a:pPr algn="just"/>
                      <a:r>
                        <a:rPr lang="ru-RU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Солнце взошло на чистом небе. Смотрю, моя берёзка стала волшебная: стоит вся, до самых тоненьких веточек, как </a:t>
                      </a:r>
                      <a:r>
                        <a:rPr lang="ru-RU" b="1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глаз</a:t>
                      </a:r>
                      <a:r>
                        <a:rPr lang="ru-RU" b="1" i="1" u="sng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у</a:t>
                      </a:r>
                      <a:r>
                        <a:rPr lang="ru-RU" b="1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рью</a:t>
                      </a:r>
                      <a:r>
                        <a:rPr lang="ru-RU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облитая; сырой снежок замёрз – </a:t>
                      </a:r>
                      <a:r>
                        <a:rPr lang="ru-RU" b="1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ожел</a:t>
                      </a:r>
                      <a:r>
                        <a:rPr lang="ru-RU" b="1" i="1" u="sng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е</a:t>
                      </a:r>
                      <a:r>
                        <a:rPr lang="ru-RU" b="1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дь.</a:t>
                      </a:r>
                      <a:r>
                        <a:rPr lang="ru-RU" b="0" i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Сияет вся моя  берёзка. Прилетели долгохвостые синицы. Пушистые, тёплые, похожие на крошечные клубочки белой шерсти с воткнутой в каждый вязальной спицей. Сели на берёзку, крутятся на ветках, - чем бы позавтракать? А коготки скользят, а клювиком не продолбить ледяной корки. Звенит берёзка, как хрустальная, тоненьким холодным звоном. (Виталий Валентинович Бианки)</a:t>
                      </a:r>
                    </a:p>
                  </a:txBody>
                  <a:tcPr marL="121920" marR="12192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76212" y="4549676"/>
            <a:ext cx="111921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1.Тебе понравилось слово «ожел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дь»?  2.С помощью текста  объясни  его значение. 3.Отыщи в тексте слова, имеющие уменьшительно-ласкательное значение. 4.Почему автор характеризует образы при помощи этих суффиксов?   5.Проанализируй  значение прилагательных в словосочетаниях: тёплый, липкий снежок,  на чистом небе, долгохвостые синицы, берёзка хрустальная,  тоненький холодный звон. 6. Назови слова, которые характеризуют берёзку. Какими еще прилагательными можно описать березку? Какие еще деревья растут в нашей местности? Как можно назвать наш край? (яблоня, черешня, липа, сосны, тополя)</a:t>
            </a:r>
          </a:p>
        </p:txBody>
      </p:sp>
    </p:spTree>
    <p:extLst>
      <p:ext uri="{BB962C8B-B14F-4D97-AF65-F5344CB8AC3E}">
        <p14:creationId xmlns:p14="http://schemas.microsoft.com/office/powerpoint/2010/main" val="181118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92" y="0"/>
            <a:ext cx="11151029" cy="778098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Рубрика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«Словарь в картинках»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381" y="692763"/>
            <a:ext cx="11260832" cy="4269319"/>
          </a:xfrm>
        </p:spPr>
        <p:txBody>
          <a:bodyPr>
            <a:normAutofit/>
          </a:bodyPr>
          <a:lstStyle/>
          <a:p>
            <a:pPr lvl="0" algn="just"/>
            <a:r>
              <a:rPr lang="ru-RU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развитие умений осуществлять поиск, извлечение, запись информации; пополнение активного и пассивного словарного запаса.  </a:t>
            </a:r>
            <a:endParaRPr lang="ru-RU" sz="2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Метод иллюстраций, демонстраций (форма связи слова и наглядности): хорошее обозрение, выделение главного, детальное продумывание пояснений для выяснения сущности, привлечение самих учеников к нахождению информации.</a:t>
            </a:r>
          </a:p>
          <a:p>
            <a:pPr lvl="0" algn="just"/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Приём</a:t>
            </a:r>
            <a:r>
              <a:rPr lang="ru-RU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«Интеграция словарной статьи и иллюстрации».</a:t>
            </a:r>
            <a:endParaRPr lang="ru-RU" sz="2200" dirty="0">
              <a:solidFill>
                <a:prstClr val="black"/>
              </a:solidFill>
            </a:endParaRPr>
          </a:p>
        </p:txBody>
      </p:sp>
      <p:pic>
        <p:nvPicPr>
          <p:cNvPr id="1026" name="Picture 2" descr="C:\Users\Анна\Desktop\кичка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27"/>
          <a:stretch/>
        </p:blipFill>
        <p:spPr bwMode="auto">
          <a:xfrm>
            <a:off x="8786055" y="4005064"/>
            <a:ext cx="2917632" cy="228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6411775"/>
              </p:ext>
            </p:extLst>
          </p:nvPr>
        </p:nvGraphicFramePr>
        <p:xfrm>
          <a:off x="431371" y="4005064"/>
          <a:ext cx="8031460" cy="2500118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8031460"/>
              </a:tblGrid>
              <a:tr h="2500118"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 smtClean="0"/>
                        <a:t>Кичка – КИ'ЧКА, -и, род. мн. -чек, дат. - </a:t>
                      </a:r>
                      <a:r>
                        <a:rPr lang="ru-RU" sz="1800" dirty="0" err="1" smtClean="0"/>
                        <a:t>чкам</a:t>
                      </a:r>
                      <a:r>
                        <a:rPr lang="ru-RU" sz="1800" dirty="0" smtClean="0"/>
                        <a:t>, ж. Старинный русский праздничный головной убор замужней женщины. </a:t>
                      </a:r>
                    </a:p>
                    <a:p>
                      <a:pPr algn="just"/>
                      <a:r>
                        <a:rPr lang="ru-RU" sz="1800" dirty="0" smtClean="0"/>
                        <a:t> </a:t>
                      </a:r>
                    </a:p>
                    <a:p>
                      <a:pPr algn="just"/>
                      <a:r>
                        <a:rPr lang="ru-RU" sz="1800" baseline="0" dirty="0" smtClean="0"/>
                        <a:t>    </a:t>
                      </a:r>
                      <a:r>
                        <a:rPr lang="ru-RU" sz="1800" dirty="0" smtClean="0"/>
                        <a:t>На крыльце стоит его старуха 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ru-RU" sz="1800" dirty="0" smtClean="0"/>
                        <a:t>    В дорогой собольей душегрейке, 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ru-RU" sz="1800" dirty="0" smtClean="0"/>
                        <a:t>    Парчовая на маковке кичка. 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ru-RU" sz="1800" dirty="0" smtClean="0"/>
                        <a:t>                       (А.С. Пушкин, «Сказка о рыбаке и рыбке».)</a:t>
                      </a:r>
                    </a:p>
                    <a:p>
                      <a:pPr marL="0" indent="0" algn="just">
                        <a:buNone/>
                      </a:pPr>
                      <a:endParaRPr lang="ru-RU" b="0" dirty="0"/>
                    </a:p>
                  </a:txBody>
                  <a:tcPr marL="121920" marR="12192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646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1151029" cy="34605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Рубрика «Объясняем значение пословиц»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9349" y="785794"/>
            <a:ext cx="11952651" cy="5616624"/>
          </a:xfrm>
        </p:spPr>
        <p:txBody>
          <a:bodyPr/>
          <a:lstStyle/>
          <a:p>
            <a:pPr lvl="0" algn="just"/>
            <a:r>
              <a:rPr lang="ru-RU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уяснить грамматические и синтаксические конструкции речи наших предков, унаследовать нравственные смыслы, перенять духовные и историко-культурные ценности народа.</a:t>
            </a:r>
            <a:endParaRPr lang="ru-RU" sz="2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Методика работы</a:t>
            </a:r>
          </a:p>
          <a:p>
            <a:pPr marL="0" lvl="0" indent="0" algn="just">
              <a:buNone/>
            </a:pPr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1 класс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Знакомы ли тебе эти высказывания: «Недоброе слово больше огня жжет»? «От худого слова навек ссора». </a:t>
            </a:r>
            <a:r>
              <a:rPr lang="ru-RU" sz="22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каких случаях так говорят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22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Объясни смысл 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пословицы «Своего «спасибо» не жалей, а чужого  не жди».</a:t>
            </a:r>
          </a:p>
          <a:p>
            <a:pPr marL="0" lvl="0" indent="0">
              <a:buNone/>
            </a:pPr>
            <a:r>
              <a:rPr lang="ru-RU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2 класс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Объясни смысл пословицы, </a:t>
            </a:r>
            <a:r>
              <a:rPr lang="ru-RU" sz="22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обратившись к тексту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рассказа.     </a:t>
            </a:r>
          </a:p>
          <a:p>
            <a:pPr marL="0" lvl="0" indent="0" algn="just">
              <a:buNone/>
            </a:pP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Можешь подобрать из текста к каждой пословице предложение, которое помогает её понять. Подбери к тексту пословицу, которая отражает главную мысль. </a:t>
            </a:r>
          </a:p>
          <a:p>
            <a:pPr marL="0" lvl="0" indent="0" algn="just">
              <a:buNone/>
            </a:pPr>
            <a:r>
              <a:rPr lang="ru-RU" sz="2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 класс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Составь пословицы из разрозненных слов. </a:t>
            </a:r>
            <a:r>
              <a:rPr lang="ru-RU" sz="2200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Подбери к русской пословице близкую по смыслу пословицу другого народа.</a:t>
            </a:r>
          </a:p>
          <a:p>
            <a:pPr marL="0" lvl="0" indent="0">
              <a:buNone/>
            </a:pPr>
            <a:r>
              <a:rPr lang="ru-RU" sz="2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4 класс</a:t>
            </a:r>
            <a:r>
              <a:rPr lang="ru-RU" sz="2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Напиши сочинение по пословице.  </a:t>
            </a:r>
          </a:p>
          <a:p>
            <a:pPr marL="0" lvl="0" indent="0">
              <a:buNone/>
            </a:pPr>
            <a:endParaRPr lang="ru-RU" sz="2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="" xmlns:a16="http://schemas.microsoft.com/office/drawing/2014/main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91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1413" name="Слайд think-cell" r:id="rId5" imgW="360" imgH="360" progId="">
                  <p:embed/>
                </p:oleObj>
              </mc:Choice>
              <mc:Fallback>
                <p:oleObj name="Слайд think-cell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68047" y="1431719"/>
            <a:ext cx="645838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 smtClean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 smtClean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pSp>
        <p:nvGrpSpPr>
          <p:cNvPr id="41" name="Группа 40">
            <a:extLst>
              <a:ext uri="{FF2B5EF4-FFF2-40B4-BE49-F238E27FC236}">
                <a16:creationId xmlns="" xmlns:a16="http://schemas.microsoft.com/office/drawing/2014/main" id="{CE17528F-A29B-4404-8508-AC7A0AD4D1CF}"/>
              </a:ext>
            </a:extLst>
          </p:cNvPr>
          <p:cNvGrpSpPr/>
          <p:nvPr/>
        </p:nvGrpSpPr>
        <p:grpSpPr>
          <a:xfrm>
            <a:off x="10921054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="" xmlns:a16="http://schemas.microsoft.com/office/drawing/2014/main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="" xmlns:a16="http://schemas.microsoft.com/office/drawing/2014/main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="" xmlns:a16="http://schemas.microsoft.com/office/drawing/2014/main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="" xmlns:a16="http://schemas.microsoft.com/office/drawing/2014/main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="" xmlns:a16="http://schemas.microsoft.com/office/drawing/2014/main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="" xmlns:a16="http://schemas.microsoft.com/office/drawing/2014/main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="" xmlns:a16="http://schemas.microsoft.com/office/drawing/2014/main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="" xmlns:a16="http://schemas.microsoft.com/office/drawing/2014/main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="" xmlns:a16="http://schemas.microsoft.com/office/drawing/2014/main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="" xmlns:a16="http://schemas.microsoft.com/office/drawing/2014/main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="" xmlns:a16="http://schemas.microsoft.com/office/drawing/2014/main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="" xmlns:a16="http://schemas.microsoft.com/office/drawing/2014/main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="" xmlns:a16="http://schemas.microsoft.com/office/drawing/2014/main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="" xmlns:a16="http://schemas.microsoft.com/office/drawing/2014/main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5" y="1274490"/>
            <a:ext cx="10987315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120" name="Picture 1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9349" y="382802"/>
            <a:ext cx="1036639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929147" y="742861"/>
            <a:ext cx="99511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rgbClr val="2D2B8D"/>
                </a:solidFill>
              </a:rPr>
              <a:t>основано в 1930</a:t>
            </a:r>
            <a:endParaRPr lang="ru-RU" sz="900" dirty="0">
              <a:solidFill>
                <a:srgbClr val="2D2B8D"/>
              </a:solidFill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98065" y="6576957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prstClr val="white">
                    <a:lumMod val="65000"/>
                  </a:prstClr>
                </a:solidFill>
              </a:rPr>
              <a:t>© АО </a:t>
            </a:r>
            <a:r>
              <a:rPr lang="ru-RU" sz="700" dirty="0" smtClean="0">
                <a:solidFill>
                  <a:prstClr val="white">
                    <a:lumMod val="65000"/>
                  </a:prstClr>
                </a:solidFill>
              </a:rPr>
              <a:t>Издательство </a:t>
            </a:r>
            <a:r>
              <a:rPr lang="ru-RU" sz="700" dirty="0">
                <a:solidFill>
                  <a:prstClr val="white">
                    <a:lumMod val="65000"/>
                  </a:prstClr>
                </a:solidFill>
              </a:rPr>
              <a:t>"Просвещение</a:t>
            </a:r>
            <a:r>
              <a:rPr lang="ru-RU" sz="700" dirty="0" smtClean="0">
                <a:solidFill>
                  <a:prstClr val="white">
                    <a:lumMod val="65000"/>
                  </a:prstClr>
                </a:solidFill>
              </a:rPr>
              <a:t>", 2020</a:t>
            </a:r>
            <a:endParaRPr lang="ru-RU" sz="700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67931" y="391765"/>
            <a:ext cx="65052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«Из истории языка и культуры»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4470" y="1460670"/>
            <a:ext cx="10851361" cy="4844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Цель:   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расширение представлений  о русском родном языке как духовной, </a:t>
            </a:r>
            <a:endParaRPr lang="ru-RU" sz="2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культурной</a:t>
            </a:r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исторической ценности народа, осознание национального своеобразия языка</a:t>
            </a:r>
            <a:r>
              <a:rPr lang="ru-RU" sz="2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Ни 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 какие </a:t>
            </a: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коврижки                                                               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Полба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Бирюльки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Ситный </a:t>
            </a: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хлеб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Попасть </a:t>
            </a: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впросак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Тянуть канитель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Принести, подать на блюдечке</a:t>
            </a:r>
          </a:p>
        </p:txBody>
      </p:sp>
      <p:pic>
        <p:nvPicPr>
          <p:cNvPr id="25" name="Рисунок 24" descr="C:\Users\Анна\Desktop\s1200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7578" b="66797"/>
          <a:stretch/>
        </p:blipFill>
        <p:spPr bwMode="auto">
          <a:xfrm rot="16200000">
            <a:off x="9912689" y="1734569"/>
            <a:ext cx="2438400" cy="1651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6" name="Рисунок 25" descr="C:\Users\Анна\Desktop\s1200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7578" b="66797"/>
          <a:stretch/>
        </p:blipFill>
        <p:spPr bwMode="auto">
          <a:xfrm rot="16200000">
            <a:off x="9927664" y="4172970"/>
            <a:ext cx="2438400" cy="1651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Рисунок 26" descr="C:\Users\Анна\Desktop\s1200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7578" b="66797"/>
          <a:stretch/>
        </p:blipFill>
        <p:spPr bwMode="auto">
          <a:xfrm rot="16200000">
            <a:off x="9928186" y="4639980"/>
            <a:ext cx="2438400" cy="1651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1390" name="Picture 14" descr="https://xn--b1ayechf.xn--p1ai/image/catalog/P1020015_02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7" t="18565" r="7613" b="24151"/>
          <a:stretch/>
        </p:blipFill>
        <p:spPr bwMode="auto">
          <a:xfrm>
            <a:off x="4031420" y="3882871"/>
            <a:ext cx="2194558" cy="1480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393" name="Picture 17" descr="https://img.cookorama.net/uploads/images/00/29/25/2013/10/13/aa6750_780x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9" t="4671" r="3028" b="15944"/>
          <a:stretch/>
        </p:blipFill>
        <p:spPr bwMode="auto">
          <a:xfrm>
            <a:off x="5128699" y="2213440"/>
            <a:ext cx="2144786" cy="1604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395" name="Picture 19" descr="Полба крупа - как выглядит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174" y="2119130"/>
            <a:ext cx="1805044" cy="135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397" name="Picture 21" descr="https://ds05.infourok.ru/uploads/ex/0601/000472d0-fec16b41/img18.jp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1" t="36448" r="32836" b="18662"/>
          <a:stretch/>
        </p:blipFill>
        <p:spPr bwMode="auto">
          <a:xfrm>
            <a:off x="6370084" y="4868474"/>
            <a:ext cx="2344262" cy="164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00" name="Picture 24" descr="https://ic.pics.livejournal.com/svetorusie/77694220/354268/354268_300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715" y="3472913"/>
            <a:ext cx="1946918" cy="129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403" name="Picture 27" descr="https://cs2.livemaster.ru/storage/7e/56/685882c1d59f1886747c77d315wo--materialy-dlya-tvorchestva-kanitel-indiya-4956-0-5mm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4" b="14698"/>
          <a:stretch/>
        </p:blipFill>
        <p:spPr bwMode="auto">
          <a:xfrm>
            <a:off x="8814290" y="4274879"/>
            <a:ext cx="2017875" cy="1447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979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="" xmlns:a16="http://schemas.microsoft.com/office/drawing/2014/main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91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2" name="Слайд think-cell" r:id="rId5" imgW="360" imgH="360" progId="">
                  <p:embed/>
                </p:oleObj>
              </mc:Choice>
              <mc:Fallback>
                <p:oleObj name="Слайд think-cell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68047" y="1431719"/>
            <a:ext cx="645838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 smtClean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 smtClean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pSp>
        <p:nvGrpSpPr>
          <p:cNvPr id="41" name="Группа 40">
            <a:extLst>
              <a:ext uri="{FF2B5EF4-FFF2-40B4-BE49-F238E27FC236}">
                <a16:creationId xmlns="" xmlns:a16="http://schemas.microsoft.com/office/drawing/2014/main" id="{CE17528F-A29B-4404-8508-AC7A0AD4D1CF}"/>
              </a:ext>
            </a:extLst>
          </p:cNvPr>
          <p:cNvGrpSpPr/>
          <p:nvPr/>
        </p:nvGrpSpPr>
        <p:grpSpPr>
          <a:xfrm>
            <a:off x="10921054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="" xmlns:a16="http://schemas.microsoft.com/office/drawing/2014/main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="" xmlns:a16="http://schemas.microsoft.com/office/drawing/2014/main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="" xmlns:a16="http://schemas.microsoft.com/office/drawing/2014/main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="" xmlns:a16="http://schemas.microsoft.com/office/drawing/2014/main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="" xmlns:a16="http://schemas.microsoft.com/office/drawing/2014/main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="" xmlns:a16="http://schemas.microsoft.com/office/drawing/2014/main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="" xmlns:a16="http://schemas.microsoft.com/office/drawing/2014/main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="" xmlns:a16="http://schemas.microsoft.com/office/drawing/2014/main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="" xmlns:a16="http://schemas.microsoft.com/office/drawing/2014/main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="" xmlns:a16="http://schemas.microsoft.com/office/drawing/2014/main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="" xmlns:a16="http://schemas.microsoft.com/office/drawing/2014/main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="" xmlns:a16="http://schemas.microsoft.com/office/drawing/2014/main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="" xmlns:a16="http://schemas.microsoft.com/office/drawing/2014/main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="" xmlns:a16="http://schemas.microsoft.com/office/drawing/2014/main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5" y="1274490"/>
            <a:ext cx="10987315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120" name="Picture 1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9349" y="382802"/>
            <a:ext cx="1036639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929147" y="742861"/>
            <a:ext cx="99511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rgbClr val="2D2B8D"/>
                </a:solidFill>
              </a:rPr>
              <a:t>основано в 1930</a:t>
            </a:r>
            <a:endParaRPr lang="ru-RU" sz="900" dirty="0">
              <a:solidFill>
                <a:srgbClr val="2D2B8D"/>
              </a:solidFill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98065" y="6576957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prstClr val="white">
                    <a:lumMod val="65000"/>
                  </a:prstClr>
                </a:solidFill>
              </a:rPr>
              <a:t>© АО </a:t>
            </a:r>
            <a:r>
              <a:rPr lang="ru-RU" sz="700" dirty="0" smtClean="0">
                <a:solidFill>
                  <a:prstClr val="white">
                    <a:lumMod val="65000"/>
                  </a:prstClr>
                </a:solidFill>
              </a:rPr>
              <a:t>Издательство </a:t>
            </a:r>
            <a:r>
              <a:rPr lang="ru-RU" sz="700" dirty="0">
                <a:solidFill>
                  <a:prstClr val="white">
                    <a:lumMod val="65000"/>
                  </a:prstClr>
                </a:solidFill>
              </a:rPr>
              <a:t>"Просвещение</a:t>
            </a:r>
            <a:r>
              <a:rPr lang="ru-RU" sz="700" dirty="0" smtClean="0">
                <a:solidFill>
                  <a:prstClr val="white">
                    <a:lumMod val="65000"/>
                  </a:prstClr>
                </a:solidFill>
              </a:rPr>
              <a:t>", 2020</a:t>
            </a:r>
            <a:endParaRPr lang="ru-RU" sz="700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67931" y="391765"/>
            <a:ext cx="61818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Рубрика «Проектное задание»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5901948"/>
              </p:ext>
            </p:extLst>
          </p:nvPr>
        </p:nvGraphicFramePr>
        <p:xfrm>
          <a:off x="598751" y="2006743"/>
          <a:ext cx="10866066" cy="4626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3033"/>
                <a:gridCol w="5433033"/>
              </a:tblGrid>
              <a:tr h="903998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Год обучения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проекта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16554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1 класс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«Буквица»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16554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2 класс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«Секреты семейной кухни»</a:t>
                      </a:r>
                    </a:p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«Музеи самоваров в России»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16554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3 класс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«Петровские дубы»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16554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4 класс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«В мире фразеологизмов о животных»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656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="" xmlns:a16="http://schemas.microsoft.com/office/drawing/2014/main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91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05" name="Слайд think-cell" r:id="rId5" imgW="360" imgH="360" progId="">
                  <p:embed/>
                </p:oleObj>
              </mc:Choice>
              <mc:Fallback>
                <p:oleObj name="Слайд think-cell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68047" y="1431719"/>
            <a:ext cx="645838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 smtClean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 smtClean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pSp>
        <p:nvGrpSpPr>
          <p:cNvPr id="41" name="Группа 40">
            <a:extLst>
              <a:ext uri="{FF2B5EF4-FFF2-40B4-BE49-F238E27FC236}">
                <a16:creationId xmlns="" xmlns:a16="http://schemas.microsoft.com/office/drawing/2014/main" id="{CE17528F-A29B-4404-8508-AC7A0AD4D1CF}"/>
              </a:ext>
            </a:extLst>
          </p:cNvPr>
          <p:cNvGrpSpPr/>
          <p:nvPr/>
        </p:nvGrpSpPr>
        <p:grpSpPr>
          <a:xfrm>
            <a:off x="10921054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="" xmlns:a16="http://schemas.microsoft.com/office/drawing/2014/main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="" xmlns:a16="http://schemas.microsoft.com/office/drawing/2014/main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="" xmlns:a16="http://schemas.microsoft.com/office/drawing/2014/main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="" xmlns:a16="http://schemas.microsoft.com/office/drawing/2014/main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="" xmlns:a16="http://schemas.microsoft.com/office/drawing/2014/main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="" xmlns:a16="http://schemas.microsoft.com/office/drawing/2014/main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="" xmlns:a16="http://schemas.microsoft.com/office/drawing/2014/main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="" xmlns:a16="http://schemas.microsoft.com/office/drawing/2014/main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="" xmlns:a16="http://schemas.microsoft.com/office/drawing/2014/main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="" xmlns:a16="http://schemas.microsoft.com/office/drawing/2014/main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="" xmlns:a16="http://schemas.microsoft.com/office/drawing/2014/main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="" xmlns:a16="http://schemas.microsoft.com/office/drawing/2014/main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="" xmlns:a16="http://schemas.microsoft.com/office/drawing/2014/main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="" xmlns:a16="http://schemas.microsoft.com/office/drawing/2014/main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5" y="1274490"/>
            <a:ext cx="10987315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120" name="Picture 1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9349" y="382802"/>
            <a:ext cx="1036639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929147" y="742861"/>
            <a:ext cx="99511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rgbClr val="2D2B8D"/>
                </a:solidFill>
              </a:rPr>
              <a:t>основано в 1930</a:t>
            </a:r>
            <a:endParaRPr lang="ru-RU" sz="900" dirty="0">
              <a:solidFill>
                <a:srgbClr val="2D2B8D"/>
              </a:solidFill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98065" y="6576957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prstClr val="white">
                    <a:lumMod val="65000"/>
                  </a:prstClr>
                </a:solidFill>
              </a:rPr>
              <a:t>© АО </a:t>
            </a:r>
            <a:r>
              <a:rPr lang="ru-RU" sz="700" dirty="0" smtClean="0">
                <a:solidFill>
                  <a:prstClr val="white">
                    <a:lumMod val="65000"/>
                  </a:prstClr>
                </a:solidFill>
              </a:rPr>
              <a:t>Издательство </a:t>
            </a:r>
            <a:r>
              <a:rPr lang="ru-RU" sz="700" dirty="0">
                <a:solidFill>
                  <a:prstClr val="white">
                    <a:lumMod val="65000"/>
                  </a:prstClr>
                </a:solidFill>
              </a:rPr>
              <a:t>"Просвещение</a:t>
            </a:r>
            <a:r>
              <a:rPr lang="ru-RU" sz="700" dirty="0" smtClean="0">
                <a:solidFill>
                  <a:prstClr val="white">
                    <a:lumMod val="65000"/>
                  </a:prstClr>
                </a:solidFill>
              </a:rPr>
              <a:t>", 2020</a:t>
            </a:r>
            <a:endParaRPr lang="ru-RU" sz="700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67931" y="391765"/>
            <a:ext cx="56944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Рекомендуемая литература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5728" y="1319369"/>
            <a:ext cx="10625325" cy="7178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ru-RU" sz="1400" dirty="0" smtClean="0"/>
              <a:t>1.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Александрова, О.М. Об особенностях преподавания предмета «Русский родной язык» в общеобразовательной школе» </a:t>
            </a:r>
            <a:endParaRPr lang="ru-RU" sz="14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/ 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Александрова, О.М., </a:t>
            </a:r>
            <a:r>
              <a:rPr lang="ru-RU" sz="1400" dirty="0" err="1">
                <a:latin typeface="Times New Roman" pitchFamily="18" charset="0"/>
                <a:ea typeface="Calibri"/>
                <a:cs typeface="Times New Roman" pitchFamily="18" charset="0"/>
              </a:rPr>
              <a:t>Гостева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, Ю.Н., </a:t>
            </a:r>
            <a:r>
              <a:rPr lang="ru-RU" sz="1400" dirty="0" err="1">
                <a:latin typeface="Times New Roman" pitchFamily="18" charset="0"/>
                <a:ea typeface="Calibri"/>
                <a:cs typeface="Times New Roman" pitchFamily="18" charset="0"/>
              </a:rPr>
              <a:t>Добротина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, И.Н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.  </a:t>
            </a: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// 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Вестник образования России. – Москва :  «ПРО-ПРЕСС», 2019. – с. </a:t>
            </a: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42-51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2</a:t>
            </a: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r>
              <a:rPr lang="ru-RU" sz="1400" dirty="0">
                <a:latin typeface="Times New Roman" pitchFamily="18" charset="0"/>
                <a:ea typeface="MS Mincho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itchFamily="18" charset="0"/>
                <a:ea typeface="MS Mincho"/>
                <a:cs typeface="Times New Roman" pitchFamily="18" charset="0"/>
              </a:rPr>
              <a:t>Галдина</a:t>
            </a:r>
            <a:r>
              <a:rPr lang="ru-RU" sz="1400" dirty="0">
                <a:latin typeface="Times New Roman" pitchFamily="18" charset="0"/>
                <a:ea typeface="MS Mincho"/>
                <a:cs typeface="Times New Roman" pitchFamily="18" charset="0"/>
              </a:rPr>
              <a:t>, Г.Н. Учебный план / Г.Н. </a:t>
            </a:r>
            <a:r>
              <a:rPr lang="ru-RU" sz="1400" dirty="0" err="1">
                <a:latin typeface="Times New Roman" pitchFamily="18" charset="0"/>
                <a:ea typeface="MS Mincho"/>
                <a:cs typeface="Times New Roman" pitchFamily="18" charset="0"/>
              </a:rPr>
              <a:t>Галдина</a:t>
            </a:r>
            <a:r>
              <a:rPr lang="ru-RU" sz="1400" dirty="0">
                <a:latin typeface="Times New Roman" pitchFamily="18" charset="0"/>
                <a:ea typeface="MS Mincho"/>
                <a:cs typeface="Times New Roman" pitchFamily="18" charset="0"/>
              </a:rPr>
              <a:t> // Управление начальной школой; материал из справочной системы Образование.  – Москва, 2019,  №8. </a:t>
            </a:r>
            <a:endParaRPr lang="ru-RU" sz="1400" dirty="0" smtClean="0">
              <a:latin typeface="Times New Roman" pitchFamily="18" charset="0"/>
              <a:ea typeface="MS Mincho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ru-RU" sz="1400" dirty="0" smtClean="0">
                <a:latin typeface="Times New Roman" pitchFamily="18" charset="0"/>
                <a:ea typeface="MS Mincho"/>
                <a:cs typeface="Times New Roman" pitchFamily="18" charset="0"/>
              </a:rPr>
              <a:t>3. </a:t>
            </a:r>
            <a:r>
              <a:rPr lang="ru-RU" sz="1400" dirty="0" err="1">
                <a:latin typeface="Times New Roman" pitchFamily="18" charset="0"/>
                <a:ea typeface="Calibri"/>
                <a:cs typeface="Times New Roman" pitchFamily="18" charset="0"/>
              </a:rPr>
              <a:t>Дейкина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, А.Д. Аксиологическая методика преподавания русского языка : [монография] / А.Д. </a:t>
            </a:r>
            <a:r>
              <a:rPr lang="ru-RU" sz="1400" dirty="0" err="1">
                <a:latin typeface="Times New Roman" pitchFamily="18" charset="0"/>
                <a:ea typeface="Calibri"/>
                <a:cs typeface="Times New Roman" pitchFamily="18" charset="0"/>
              </a:rPr>
              <a:t>Дейкина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 ; Министерство науки и высшего образования Российской Федерации ; Федеральное государственное бюджетное общеобразовательное учреждение высшего образования «Московский педагогический государственный университет» - Москва : МПГУ, 2019 – 270 с.: ил.; – </a:t>
            </a:r>
            <a:r>
              <a:rPr lang="en-US" sz="1400" dirty="0">
                <a:latin typeface="Times New Roman" pitchFamily="18" charset="0"/>
                <a:ea typeface="Calibri"/>
                <a:cs typeface="Times New Roman" pitchFamily="18" charset="0"/>
              </a:rPr>
              <a:t>ISBN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 978-5-4263-0735-3 : 500 экз</a:t>
            </a: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4. 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Заир-Бек, С.И. Развитие критического мышления на уроке : пособие для учителей образовательных учреждений / С.И. Заир-Бек, И.В. </a:t>
            </a:r>
            <a:r>
              <a:rPr lang="ru-RU" sz="1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Муштавинская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  –  [2-е изд. </a:t>
            </a:r>
            <a:r>
              <a:rPr lang="ru-RU" sz="14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дораб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.]. – Москва : Просвещение, 2011. – 223 с. : ил. – </a:t>
            </a:r>
            <a:r>
              <a:rPr lang="en-US" sz="1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ISBN</a:t>
            </a:r>
            <a:r>
              <a:rPr lang="ru-RU" sz="14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978-5-09-01921807. – Текст : непосредственный</a:t>
            </a: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5.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 Ивлева, А.В. Два способа ввести родной язык в учебный план при пятидневке /А.В. Ивлева // Справочник руководителя образовательного учреждения. – 2019. –  №7. – С.16-19</a:t>
            </a: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ru-RU" sz="1400" dirty="0" smtClean="0">
                <a:latin typeface="Times New Roman" pitchFamily="18" charset="0"/>
                <a:ea typeface="Calibri"/>
                <a:cs typeface="Times New Roman" pitchFamily="18" charset="0"/>
              </a:rPr>
              <a:t>6. </a:t>
            </a:r>
            <a:r>
              <a:rPr lang="ru-RU" sz="1400" dirty="0" err="1">
                <a:latin typeface="Times New Roman" pitchFamily="18" charset="0"/>
                <a:ea typeface="MS Mincho"/>
                <a:cs typeface="Times New Roman" pitchFamily="18" charset="0"/>
              </a:rPr>
              <a:t>Макарчик</a:t>
            </a:r>
            <a:r>
              <a:rPr lang="ru-RU" sz="1400" dirty="0">
                <a:latin typeface="Times New Roman" pitchFamily="18" charset="0"/>
                <a:ea typeface="MS Mincho"/>
                <a:cs typeface="Times New Roman" pitchFamily="18" charset="0"/>
              </a:rPr>
              <a:t>, Е.И. Как подготовить школу к проверке родного языка на федеральном контроле качества: материал из справочной системы «Образование»  // Справочник заместителя директора школы. – №12. – 2019 г.</a:t>
            </a:r>
            <a:r>
              <a:rPr lang="ru-RU" sz="1100" dirty="0">
                <a:latin typeface="Times New Roman" pitchFamily="18" charset="0"/>
                <a:ea typeface="MS Mincho"/>
                <a:cs typeface="Times New Roman" pitchFamily="18" charset="0"/>
              </a:rPr>
              <a:t> </a:t>
            </a:r>
            <a:endParaRPr lang="ru-RU" sz="1100" dirty="0" smtClean="0">
              <a:latin typeface="Times New Roman" pitchFamily="18" charset="0"/>
              <a:ea typeface="MS Mincho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ru-RU" sz="1100" dirty="0" smtClean="0">
                <a:latin typeface="Times New Roman" pitchFamily="18" charset="0"/>
                <a:ea typeface="MS Mincho"/>
                <a:cs typeface="Times New Roman" pitchFamily="18" charset="0"/>
              </a:rPr>
              <a:t>7. </a:t>
            </a:r>
            <a:r>
              <a:rPr lang="ru-RU" sz="1400" dirty="0">
                <a:latin typeface="Times New Roman" pitchFamily="18" charset="0"/>
                <a:ea typeface="Calibri"/>
                <a:cs typeface="Times New Roman" pitchFamily="18" charset="0"/>
              </a:rPr>
              <a:t>Федоренко, Л.П. Опыт и теория обучения русскому языку /Л.П. Федоренко // Русский язык в школе / учредитель Общество с ограниченной ответственностью Наш язык; главный редактор журнала Н.А. Николина  –  1977.  –   № 6. с. 77-80. Текст – непосредственный.</a:t>
            </a:r>
            <a:endParaRPr lang="ru-RU" sz="11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270510" algn="l"/>
              </a:tabLst>
            </a:pPr>
            <a:endParaRPr lang="ru-RU" sz="1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270510" algn="l"/>
              </a:tabLst>
            </a:pPr>
            <a:endParaRPr lang="ru-RU" sz="1400" dirty="0"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270510" algn="l"/>
              </a:tabLst>
            </a:pPr>
            <a:endParaRPr lang="ru-RU" sz="1100" dirty="0"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50000"/>
              </a:lnSpc>
              <a:spcAft>
                <a:spcPts val="0"/>
              </a:spcAft>
              <a:tabLst>
                <a:tab pos="270510" algn="l"/>
              </a:tabLst>
            </a:pPr>
            <a:endParaRPr lang="ru-RU" sz="1400" dirty="0">
              <a:latin typeface="Times New Roman"/>
              <a:ea typeface="Calibri"/>
              <a:cs typeface="Times New Roman"/>
            </a:endParaRPr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023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="" xmlns:a16="http://schemas.microsoft.com/office/drawing/2014/main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91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17" name="Слайд think-cell" r:id="rId5" imgW="360" imgH="360" progId="">
                  <p:embed/>
                </p:oleObj>
              </mc:Choice>
              <mc:Fallback>
                <p:oleObj name="Слайд think-cell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68047" y="1431719"/>
            <a:ext cx="645838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 smtClean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 smtClean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pSp>
        <p:nvGrpSpPr>
          <p:cNvPr id="41" name="Группа 40">
            <a:extLst>
              <a:ext uri="{FF2B5EF4-FFF2-40B4-BE49-F238E27FC236}">
                <a16:creationId xmlns="" xmlns:a16="http://schemas.microsoft.com/office/drawing/2014/main" id="{CE17528F-A29B-4404-8508-AC7A0AD4D1CF}"/>
              </a:ext>
            </a:extLst>
          </p:cNvPr>
          <p:cNvGrpSpPr/>
          <p:nvPr/>
        </p:nvGrpSpPr>
        <p:grpSpPr>
          <a:xfrm>
            <a:off x="10921054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="" xmlns:a16="http://schemas.microsoft.com/office/drawing/2014/main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="" xmlns:a16="http://schemas.microsoft.com/office/drawing/2014/main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="" xmlns:a16="http://schemas.microsoft.com/office/drawing/2014/main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="" xmlns:a16="http://schemas.microsoft.com/office/drawing/2014/main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="" xmlns:a16="http://schemas.microsoft.com/office/drawing/2014/main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="" xmlns:a16="http://schemas.microsoft.com/office/drawing/2014/main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="" xmlns:a16="http://schemas.microsoft.com/office/drawing/2014/main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="" xmlns:a16="http://schemas.microsoft.com/office/drawing/2014/main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="" xmlns:a16="http://schemas.microsoft.com/office/drawing/2014/main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="" xmlns:a16="http://schemas.microsoft.com/office/drawing/2014/main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="" xmlns:a16="http://schemas.microsoft.com/office/drawing/2014/main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="" xmlns:a16="http://schemas.microsoft.com/office/drawing/2014/main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="" xmlns:a16="http://schemas.microsoft.com/office/drawing/2014/main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="" xmlns:a16="http://schemas.microsoft.com/office/drawing/2014/main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5" y="1274490"/>
            <a:ext cx="10987315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120" name="Picture 1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9349" y="382802"/>
            <a:ext cx="1036639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929147" y="742861"/>
            <a:ext cx="99511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rgbClr val="2D2B8D"/>
                </a:solidFill>
              </a:rPr>
              <a:t>основано в 1930</a:t>
            </a:r>
            <a:endParaRPr lang="ru-RU" sz="900" dirty="0">
              <a:solidFill>
                <a:srgbClr val="2D2B8D"/>
              </a:solidFill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98065" y="6576957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prstClr val="white">
                    <a:lumMod val="65000"/>
                  </a:prstClr>
                </a:solidFill>
              </a:rPr>
              <a:t>© АО </a:t>
            </a:r>
            <a:r>
              <a:rPr lang="ru-RU" sz="700" dirty="0" smtClean="0">
                <a:solidFill>
                  <a:prstClr val="white">
                    <a:lumMod val="65000"/>
                  </a:prstClr>
                </a:solidFill>
              </a:rPr>
              <a:t>Издательство </a:t>
            </a:r>
            <a:r>
              <a:rPr lang="ru-RU" sz="700" dirty="0">
                <a:solidFill>
                  <a:prstClr val="white">
                    <a:lumMod val="65000"/>
                  </a:prstClr>
                </a:solidFill>
              </a:rPr>
              <a:t>"Просвещение</a:t>
            </a:r>
            <a:r>
              <a:rPr lang="ru-RU" sz="700" dirty="0" smtClean="0">
                <a:solidFill>
                  <a:prstClr val="white">
                    <a:lumMod val="65000"/>
                  </a:prstClr>
                </a:solidFill>
              </a:rPr>
              <a:t>", 2020</a:t>
            </a:r>
            <a:endParaRPr lang="ru-RU" sz="700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80161" y="1864295"/>
            <a:ext cx="654519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«Русский язык» – это о традициях и обычаях русских людей.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 единстве и многообразии языковой культуры народа.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 национальном генетическом коде. Обо всем том,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что делает наш язык поистине великим.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0532" y="3995826"/>
            <a:ext cx="11504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Нормативно-правовая основа реализации предметной области «Родной язык и литературное чтение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родном языке»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Менеджмент успешной реализации предметной области «Родной язык и литературное чтение на родном языке»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Проектирование рабочих программ по учебным предметам «Русский родной язык», «Литературное чтение на родном языке»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Методологические и методические аспекты преподавания учебных предметов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Содержательные аспекты учебных предметов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Контроль и оценка достижений младшего школьника по учебным предметам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 Список использованной и рекомендуемой  литературы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8. Методические разработки  педагогов  общеобразовательных организаций Липецкой области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7298" name="Picture 18" descr="C:\Users\Анна\Desktop\oblozka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61" y="133369"/>
            <a:ext cx="2791579" cy="386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697239" y="425726"/>
            <a:ext cx="70911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«Гражданская задача образования – дать каждому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тот абсолютно обязательный объем гуманитарного знания,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оторый составляет основу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самоидентичности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народа». (В. В. Путин)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73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615" y="1424777"/>
            <a:ext cx="121920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СПАСИБО ЗА ВНИМАНИЕ!</a:t>
            </a:r>
            <a:br>
              <a:rPr lang="ru-RU" sz="3200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3200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3200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3200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Arial Narrow" panose="020B060602020203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6" name="Подзаголовок 2"/>
          <p:cNvSpPr txBox="1">
            <a:spLocks/>
          </p:cNvSpPr>
          <p:nvPr/>
        </p:nvSpPr>
        <p:spPr>
          <a:xfrm>
            <a:off x="2798857" y="2862924"/>
            <a:ext cx="7330667" cy="28161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900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Группа компаний «Просвещение»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spc="-4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Адрес: 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127473, Москва, ул. </a:t>
            </a:r>
            <a:r>
              <a:rPr lang="ru-RU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Краснопролетарская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д. 16, стр. 3, </a:t>
            </a:r>
            <a:endParaRPr lang="ru-RU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подъезд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8,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бизнес-центр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«Новослободский»</a:t>
            </a:r>
            <a:b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400" b="1" spc="-4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Телефон: 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+7 (495) 789-30-40</a:t>
            </a:r>
            <a:b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400" b="1" spc="-4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Факс: 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+7 (495) 789-30-41</a:t>
            </a:r>
            <a:b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1400" b="1" spc="-4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Сайт: 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prosv.ru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spc="-4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Горячая линия: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vopros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@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prosv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.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/>
              </a:rPr>
              <a:t>ru</a:t>
            </a:r>
            <a:r>
              <a:rPr lang="ru-RU" sz="1400" b="1" spc="-4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1400" b="1" spc="-4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29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2900" b="1" spc="-4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 Narrow" panose="020B0606020202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29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Arial Narrow" panose="020B060602020203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8" name="Рисунок 24">
            <a:hlinkClick r:id="rId5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64" y="2862923"/>
            <a:ext cx="2083151" cy="2083150"/>
          </a:xfrm>
          <a:prstGeom prst="rect">
            <a:avLst/>
          </a:prstGeom>
        </p:spPr>
      </p:pic>
      <p:sp>
        <p:nvSpPr>
          <p:cNvPr id="69" name="Заголовок 1"/>
          <p:cNvSpPr txBox="1">
            <a:spLocks/>
          </p:cNvSpPr>
          <p:nvPr/>
        </p:nvSpPr>
        <p:spPr bwMode="auto">
          <a:xfrm>
            <a:off x="215445" y="5667792"/>
            <a:ext cx="9007880" cy="7407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ru-RU" sz="2400" b="1" cap="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0" name="Прямая соединительная линия 69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5" y="1274490"/>
            <a:ext cx="10987315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4" y="6520888"/>
            <a:ext cx="12144375" cy="19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4283" y="450561"/>
            <a:ext cx="1036639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46364" y="158371"/>
            <a:ext cx="9213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cs typeface="FrankRuehl" pitchFamily="34" charset="-79"/>
              </a:rPr>
              <a:t>«Истинная любовь к своей стране </a:t>
            </a:r>
          </a:p>
          <a:p>
            <a:pPr lvl="0" algn="ctr"/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cs typeface="FrankRuehl" pitchFamily="34" charset="-79"/>
              </a:rPr>
              <a:t>немыслима без любви к своему языку»</a:t>
            </a:r>
          </a:p>
          <a:p>
            <a:pPr lvl="0" algn="ctr"/>
            <a: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cs typeface="FrankRuehl" pitchFamily="34" charset="-79"/>
              </a:rPr>
              <a:t>                                                 К.Г</a:t>
            </a:r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  <a:cs typeface="FrankRuehl" pitchFamily="34" charset="-79"/>
              </a:rPr>
              <a:t>. Паустовский	</a:t>
            </a:r>
          </a:p>
        </p:txBody>
      </p:sp>
    </p:spTree>
    <p:extLst>
      <p:ext uri="{BB962C8B-B14F-4D97-AF65-F5344CB8AC3E}">
        <p14:creationId xmlns:p14="http://schemas.microsoft.com/office/powerpoint/2010/main" val="248762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429" y="18519"/>
            <a:ext cx="11906291" cy="65688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2D2B8D"/>
                </a:solidFill>
                <a:latin typeface="Times New Roman" pitchFamily="18" charset="0"/>
                <a:cs typeface="Times New Roman" pitchFamily="18" charset="0"/>
              </a:rPr>
              <a:t>Учебник –  главное  средство передачи содержания.</a:t>
            </a:r>
            <a:endParaRPr lang="ru-RU" sz="2800" b="1" dirty="0">
              <a:solidFill>
                <a:srgbClr val="2D2B8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" y="812974"/>
            <a:ext cx="2515928" cy="32628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55" b="13906"/>
          <a:stretch/>
        </p:blipFill>
        <p:spPr bwMode="auto">
          <a:xfrm>
            <a:off x="1779829" y="1065191"/>
            <a:ext cx="2435611" cy="31238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881" y="1220965"/>
            <a:ext cx="2566360" cy="34766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1041" y="1725506"/>
            <a:ext cx="2498643" cy="32551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" name="TextBox 7"/>
          <p:cNvSpPr txBox="1"/>
          <p:nvPr/>
        </p:nvSpPr>
        <p:spPr>
          <a:xfrm>
            <a:off x="219072" y="5589630"/>
            <a:ext cx="107639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2D2B8D"/>
                </a:solidFill>
                <a:latin typeface="Times New Roman" pitchFamily="18" charset="0"/>
                <a:cs typeface="Times New Roman" pitchFamily="18" charset="0"/>
              </a:rPr>
              <a:t>Аппарат   усвоения</a:t>
            </a:r>
            <a:r>
              <a:rPr lang="ru-RU" sz="2000" dirty="0" smtClean="0">
                <a:solidFill>
                  <a:srgbClr val="2D2B8D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основной текст, дополнительные тексты, 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задания, вопросы, таблицы,  схемы,  иллюстрации,  подписи к иллюстрациям.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9071" y="4365107"/>
            <a:ext cx="645299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2D2B8D"/>
                </a:solidFill>
                <a:latin typeface="Times New Roman" pitchFamily="18" charset="0"/>
                <a:cs typeface="Times New Roman" pitchFamily="18" charset="0"/>
              </a:rPr>
              <a:t>Аппарат ориентировки</a:t>
            </a:r>
            <a:r>
              <a:rPr lang="ru-RU" sz="2000" dirty="0" smtClean="0">
                <a:solidFill>
                  <a:srgbClr val="2D2B8D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обложка, титульный лист, библиография,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указатели, приложения, словари, шрифты, 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списки сокращения,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системы рубрикации.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99684" y="3334985"/>
            <a:ext cx="3108960" cy="344709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Информационная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рамотность.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  Информационная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образованность.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 Информационная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компетентность.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4.Информационная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культура.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5.Информационный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енталитет.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353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6880" y="273744"/>
            <a:ext cx="11137741" cy="923008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Виды информации: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числовая, текстовая,  графическая,                                             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звуковая, видеоинформация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7784445"/>
              </p:ext>
            </p:extLst>
          </p:nvPr>
        </p:nvGraphicFramePr>
        <p:xfrm>
          <a:off x="375559" y="3257651"/>
          <a:ext cx="4232908" cy="1551364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232908"/>
              </a:tblGrid>
              <a:tr h="155136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«…100-130  лет назад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матроска стала не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только отличительным знаком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моряков, но и популярной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одеждой детей…»</a:t>
                      </a:r>
                      <a:endParaRPr lang="ru-RU" dirty="0"/>
                    </a:p>
                  </a:txBody>
                  <a:tcPr marL="121920" marR="121920"/>
                </a:tc>
              </a:tr>
            </a:tbl>
          </a:graphicData>
        </a:graphic>
      </p:graphicFrame>
      <p:pic>
        <p:nvPicPr>
          <p:cNvPr id="2050" name="Picture 2" descr="C:\Users\Анна\Desktop\За чаем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91" t="10544" r="22558" b="4186"/>
          <a:stretch/>
        </p:blipFill>
        <p:spPr bwMode="auto">
          <a:xfrm>
            <a:off x="686992" y="972273"/>
            <a:ext cx="1867519" cy="1639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4794" y="2611616"/>
            <a:ext cx="18034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К.Е. Маковский.</a:t>
            </a:r>
          </a:p>
          <a:p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 чаем.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1914 </a:t>
            </a:r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5559941"/>
              </p:ext>
            </p:extLst>
          </p:nvPr>
        </p:nvGraphicFramePr>
        <p:xfrm>
          <a:off x="376004" y="5052134"/>
          <a:ext cx="4224469" cy="146304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224469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Вот моя деревня;</a:t>
                      </a:r>
                    </a:p>
                    <a:p>
                      <a:r>
                        <a:rPr lang="ru-RU" dirty="0" smtClean="0"/>
                        <a:t>Вот мой дом родной;</a:t>
                      </a:r>
                    </a:p>
                    <a:p>
                      <a:r>
                        <a:rPr lang="ru-RU" dirty="0" smtClean="0"/>
                        <a:t>Вот качусь я в санках</a:t>
                      </a:r>
                    </a:p>
                    <a:p>
                      <a:r>
                        <a:rPr lang="ru-RU" dirty="0" smtClean="0"/>
                        <a:t>По горе крутой;</a:t>
                      </a:r>
                    </a:p>
                    <a:p>
                      <a:r>
                        <a:rPr lang="ru-RU" dirty="0" smtClean="0"/>
                        <a:t>(</a:t>
                      </a:r>
                      <a:r>
                        <a:rPr lang="ru-RU" dirty="0" err="1" smtClean="0"/>
                        <a:t>И.Суриков</a:t>
                      </a:r>
                      <a:r>
                        <a:rPr lang="ru-RU" dirty="0" smtClean="0"/>
                        <a:t>, 1866)</a:t>
                      </a:r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920" marR="121920"/>
                </a:tc>
              </a:tr>
            </a:tbl>
          </a:graphicData>
        </a:graphic>
      </p:graphicFrame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6" t="39226" r="6116" b="33895"/>
          <a:stretch/>
        </p:blipFill>
        <p:spPr bwMode="auto">
          <a:xfrm>
            <a:off x="4879341" y="2293615"/>
            <a:ext cx="5537139" cy="19286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7576491"/>
              </p:ext>
            </p:extLst>
          </p:nvPr>
        </p:nvGraphicFramePr>
        <p:xfrm>
          <a:off x="3218723" y="1238075"/>
          <a:ext cx="7925401" cy="110744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506735"/>
                <a:gridCol w="2709333"/>
                <a:gridCol w="2709333"/>
              </a:tblGrid>
              <a:tr h="283056"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Слова, которыми можно описать дуб</a:t>
                      </a:r>
                      <a:endParaRPr lang="ru-RU" dirty="0"/>
                    </a:p>
                  </a:txBody>
                  <a:tcPr marL="121920" marR="12192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Силу дуба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Размер дуба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Возраст дуба</a:t>
                      </a:r>
                      <a:endParaRPr lang="ru-RU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121920" marR="121920"/>
                </a:tc>
              </a:tr>
            </a:tbl>
          </a:graphicData>
        </a:graphic>
      </p:graphicFrame>
      <p:pic>
        <p:nvPicPr>
          <p:cNvPr id="2051" name="Picture 3" descr="C:\Users\Анна\Desktop\фото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212" y="4054638"/>
            <a:ext cx="3552395" cy="1772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Анна\Desktop\му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819" y="4054638"/>
            <a:ext cx="3552393" cy="177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879340" y="5827227"/>
            <a:ext cx="70800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Грамота.ру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Словари.ру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словари и энциклопедии на Академике…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LearningApps.org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 образовательная платформа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01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59008" cy="41805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Рубрики учебника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7796843"/>
              </p:ext>
            </p:extLst>
          </p:nvPr>
        </p:nvGraphicFramePr>
        <p:xfrm>
          <a:off x="624417" y="836613"/>
          <a:ext cx="10972800" cy="593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/>
                <a:gridCol w="5486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1-4 классы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5 класс</a:t>
                      </a:r>
                      <a:endParaRPr lang="ru-RU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«Трудное</a:t>
                      </a:r>
                      <a:r>
                        <a:rPr lang="ru-RU" baseline="0" dirty="0" smtClean="0"/>
                        <a:t> задание»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«Задания повышенной сложности»</a:t>
                      </a:r>
                      <a:endParaRPr lang="ru-RU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«Работа в парах», «Работа в группах»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«Работа в парах»</a:t>
                      </a:r>
                      <a:endParaRPr lang="ru-RU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«Проектное задание»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«Исследовательский проект»</a:t>
                      </a:r>
                      <a:endParaRPr lang="ru-RU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«Словарь в картинках»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«Толковый словарь»</a:t>
                      </a:r>
                      <a:endParaRPr lang="ru-RU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«Круг чтения»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«Круг чтения»</a:t>
                      </a:r>
                      <a:endParaRPr lang="ru-RU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«Из истории языка и культуры»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«Из истории языка»</a:t>
                      </a:r>
                      <a:endParaRPr lang="ru-RU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«Важная информация»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«Лингвистические заметки»</a:t>
                      </a:r>
                      <a:endParaRPr lang="ru-RU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«Говори правильно»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«Говори правильно»</a:t>
                      </a:r>
                      <a:endParaRPr lang="ru-RU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«Читаем вместе»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«Учимся наблюдать и делать выводы»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«Объясняем значение пословиц»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«Интересный вопрос»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«Диалог культур»</a:t>
                      </a:r>
                      <a:endParaRPr lang="ru-RU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«Моя Россия»</a:t>
                      </a:r>
                      <a:endParaRPr lang="ru-RU" dirty="0"/>
                    </a:p>
                  </a:txBody>
                  <a:tcPr marL="121920" marR="12192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-</a:t>
                      </a:r>
                      <a:endParaRPr lang="ru-RU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«Орфографический практикум»</a:t>
                      </a:r>
                      <a:endParaRPr lang="ru-RU" dirty="0"/>
                    </a:p>
                  </a:txBody>
                  <a:tcPr marL="121920" marR="12192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783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="" xmlns:a16="http://schemas.microsoft.com/office/drawing/2014/main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91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272" name="Слайд think-cell" r:id="rId5" imgW="360" imgH="360" progId="">
                  <p:embed/>
                </p:oleObj>
              </mc:Choice>
              <mc:Fallback>
                <p:oleObj name="Слайд think-cell" r:id="rId5" imgW="360" imgH="360" progId="">
                  <p:embed/>
                  <p:pic>
                    <p:nvPicPr>
                      <p:cNvPr id="0" name="Picture 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68047" y="1431719"/>
            <a:ext cx="645838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 smtClean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 smtClean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pSp>
        <p:nvGrpSpPr>
          <p:cNvPr id="41" name="Группа 40">
            <a:extLst>
              <a:ext uri="{FF2B5EF4-FFF2-40B4-BE49-F238E27FC236}">
                <a16:creationId xmlns="" xmlns:a16="http://schemas.microsoft.com/office/drawing/2014/main" id="{CE17528F-A29B-4404-8508-AC7A0AD4D1CF}"/>
              </a:ext>
            </a:extLst>
          </p:cNvPr>
          <p:cNvGrpSpPr/>
          <p:nvPr/>
        </p:nvGrpSpPr>
        <p:grpSpPr>
          <a:xfrm>
            <a:off x="10921054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="" xmlns:a16="http://schemas.microsoft.com/office/drawing/2014/main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="" xmlns:a16="http://schemas.microsoft.com/office/drawing/2014/main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="" xmlns:a16="http://schemas.microsoft.com/office/drawing/2014/main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="" xmlns:a16="http://schemas.microsoft.com/office/drawing/2014/main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="" xmlns:a16="http://schemas.microsoft.com/office/drawing/2014/main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="" xmlns:a16="http://schemas.microsoft.com/office/drawing/2014/main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="" xmlns:a16="http://schemas.microsoft.com/office/drawing/2014/main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="" xmlns:a16="http://schemas.microsoft.com/office/drawing/2014/main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="" xmlns:a16="http://schemas.microsoft.com/office/drawing/2014/main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="" xmlns:a16="http://schemas.microsoft.com/office/drawing/2014/main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="" xmlns:a16="http://schemas.microsoft.com/office/drawing/2014/main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="" xmlns:a16="http://schemas.microsoft.com/office/drawing/2014/main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="" xmlns:a16="http://schemas.microsoft.com/office/drawing/2014/main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="" xmlns:a16="http://schemas.microsoft.com/office/drawing/2014/main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chemeClr val="bg1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5" y="1274490"/>
            <a:ext cx="10987315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120" name="Picture 1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9349" y="382802"/>
            <a:ext cx="1036639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929147" y="742861"/>
            <a:ext cx="99511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rgbClr val="2D2B8D"/>
                </a:solidFill>
              </a:rPr>
              <a:t>основано в 1930</a:t>
            </a:r>
            <a:endParaRPr lang="ru-RU" sz="900" dirty="0">
              <a:solidFill>
                <a:srgbClr val="2D2B8D"/>
              </a:solidFill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98065" y="6576957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© АО </a:t>
            </a:r>
            <a:r>
              <a:rPr lang="ru-RU" sz="700" dirty="0" smtClean="0">
                <a:solidFill>
                  <a:schemeClr val="bg1">
                    <a:lumMod val="65000"/>
                  </a:schemeClr>
                </a:solidFill>
              </a:rPr>
              <a:t>Издательство </a:t>
            </a:r>
            <a:r>
              <a:rPr lang="ru-RU" sz="700" dirty="0">
                <a:solidFill>
                  <a:schemeClr val="bg1">
                    <a:lumMod val="65000"/>
                  </a:schemeClr>
                </a:solidFill>
              </a:rPr>
              <a:t>"Просвещение</a:t>
            </a:r>
            <a:r>
              <a:rPr lang="ru-RU" sz="700" dirty="0" smtClean="0">
                <a:solidFill>
                  <a:schemeClr val="bg1">
                    <a:lumMod val="65000"/>
                  </a:schemeClr>
                </a:solidFill>
              </a:rPr>
              <a:t>", 2020</a:t>
            </a:r>
            <a:endParaRPr lang="ru-RU" sz="7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68226" y="391765"/>
            <a:ext cx="80579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Формы и виды работы с информацией</a:t>
            </a:r>
            <a:endParaRPr lang="ru-RU" sz="3200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2323" y="1293219"/>
            <a:ext cx="108930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	Форма</a:t>
            </a:r>
            <a:r>
              <a:rPr lang="ru-RU" sz="2400" dirty="0" smtClean="0"/>
              <a:t>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операционно-деятельностный компонент обучения, внешнее выражение содержания.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6724" y="2124216"/>
            <a:ext cx="11384286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Уроки  (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Словарный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урок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«Давайте выговаривать все правильно и внятно», урок-праздник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«Чистый ручеек нашей речи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», урок-путешествие, урок-презентация «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Родной язык – народа достояние», ,…)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Работа в группе.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Парная работа.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«Живая переменка»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(составь пословицы, стендовые задания, акция «Говори правильно»)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Конкурсы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(«Грамотей», «Эрудит», «Русский медвежонок», «Ораторов», «Сказителей»)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Мастерская русского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слова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(«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Что? Где? Когда? – крылатые слова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»)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Проекты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(«Моя любимая картина», «Родной поэт», «Храмы моего родного села», «История имени»)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Литературная гостиная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(«Ежели вы вежливы», «Сказочные эпитеты»)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Разноцветная неделя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«Велик и могуч наш русский язык»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Творческие выставки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«Международный день родных языков»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Игры со словами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(«Этот удивительный суффикс», «Кто больше?», Говорящие слова», Назови по-разному», «Спрячь сравнение», «От ударения до значения», «Наоборот»)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Коллективно-творческие дела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«Родной язык – народа достоянье», «Что в амбаре моем?»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Ярмарка идей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«Родной язык – неиссякаемый родник»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549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="" xmlns:a16="http://schemas.microsoft.com/office/drawing/2014/main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91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67" name="Слайд think-cell" r:id="rId5" imgW="360" imgH="360" progId="">
                  <p:embed/>
                </p:oleObj>
              </mc:Choice>
              <mc:Fallback>
                <p:oleObj name="Слайд think-cell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68047" y="1431719"/>
            <a:ext cx="645838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 smtClean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 smtClean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pSp>
        <p:nvGrpSpPr>
          <p:cNvPr id="41" name="Группа 40">
            <a:extLst>
              <a:ext uri="{FF2B5EF4-FFF2-40B4-BE49-F238E27FC236}">
                <a16:creationId xmlns="" xmlns:a16="http://schemas.microsoft.com/office/drawing/2014/main" id="{CE17528F-A29B-4404-8508-AC7A0AD4D1CF}"/>
              </a:ext>
            </a:extLst>
          </p:cNvPr>
          <p:cNvGrpSpPr/>
          <p:nvPr/>
        </p:nvGrpSpPr>
        <p:grpSpPr>
          <a:xfrm>
            <a:off x="10921054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="" xmlns:a16="http://schemas.microsoft.com/office/drawing/2014/main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="" xmlns:a16="http://schemas.microsoft.com/office/drawing/2014/main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="" xmlns:a16="http://schemas.microsoft.com/office/drawing/2014/main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="" xmlns:a16="http://schemas.microsoft.com/office/drawing/2014/main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="" xmlns:a16="http://schemas.microsoft.com/office/drawing/2014/main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="" xmlns:a16="http://schemas.microsoft.com/office/drawing/2014/main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="" xmlns:a16="http://schemas.microsoft.com/office/drawing/2014/main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="" xmlns:a16="http://schemas.microsoft.com/office/drawing/2014/main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="" xmlns:a16="http://schemas.microsoft.com/office/drawing/2014/main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="" xmlns:a16="http://schemas.microsoft.com/office/drawing/2014/main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="" xmlns:a16="http://schemas.microsoft.com/office/drawing/2014/main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="" xmlns:a16="http://schemas.microsoft.com/office/drawing/2014/main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="" xmlns:a16="http://schemas.microsoft.com/office/drawing/2014/main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="" xmlns:a16="http://schemas.microsoft.com/office/drawing/2014/main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5" y="1274490"/>
            <a:ext cx="10987315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120" name="Picture 1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9349" y="382802"/>
            <a:ext cx="1036639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929147" y="742861"/>
            <a:ext cx="99511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rgbClr val="2D2B8D"/>
                </a:solidFill>
              </a:rPr>
              <a:t>основано в 1930</a:t>
            </a:r>
            <a:endParaRPr lang="ru-RU" sz="900" dirty="0">
              <a:solidFill>
                <a:srgbClr val="2D2B8D"/>
              </a:solidFill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98065" y="6576957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prstClr val="white">
                    <a:lumMod val="65000"/>
                  </a:prstClr>
                </a:solidFill>
              </a:rPr>
              <a:t>© АО </a:t>
            </a:r>
            <a:r>
              <a:rPr lang="ru-RU" sz="700" dirty="0" smtClean="0">
                <a:solidFill>
                  <a:prstClr val="white">
                    <a:lumMod val="65000"/>
                  </a:prstClr>
                </a:solidFill>
              </a:rPr>
              <a:t>Издательство </a:t>
            </a:r>
            <a:r>
              <a:rPr lang="ru-RU" sz="700" dirty="0">
                <a:solidFill>
                  <a:prstClr val="white">
                    <a:lumMod val="65000"/>
                  </a:prstClr>
                </a:solidFill>
              </a:rPr>
              <a:t>"Просвещение</a:t>
            </a:r>
            <a:r>
              <a:rPr lang="ru-RU" sz="700" dirty="0" smtClean="0">
                <a:solidFill>
                  <a:prstClr val="white">
                    <a:lumMod val="65000"/>
                  </a:prstClr>
                </a:solidFill>
              </a:rPr>
              <a:t>", 2020</a:t>
            </a:r>
            <a:endParaRPr lang="ru-RU" sz="700" dirty="0">
              <a:solidFill>
                <a:prstClr val="white">
                  <a:lumMod val="65000"/>
                </a:prstClr>
              </a:solidFill>
            </a:endParaRPr>
          </a:p>
        </p:txBody>
      </p:sp>
      <p:pic>
        <p:nvPicPr>
          <p:cNvPr id="99331" name="Picture 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85" t="7188" r="11958" b="8023"/>
          <a:stretch/>
        </p:blipFill>
        <p:spPr bwMode="auto">
          <a:xfrm>
            <a:off x="284865" y="291762"/>
            <a:ext cx="2768179" cy="2524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100" descr="C:\Users\Анна\Desktop\Достижения учителей\фото день лицея\DSC_0950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33"/>
          <a:stretch/>
        </p:blipFill>
        <p:spPr bwMode="auto">
          <a:xfrm>
            <a:off x="7332719" y="3515725"/>
            <a:ext cx="4084320" cy="2382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32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00" y="3515726"/>
            <a:ext cx="3614737" cy="2382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Рисунок 29" descr="C:\Users\Анна\Desktop\фото1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447" y="291762"/>
            <a:ext cx="2842651" cy="241438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84865" y="2968680"/>
            <a:ext cx="33473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«В мире сказок А.С. Пушкина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94361" y="2890815"/>
            <a:ext cx="2675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«Храмы моего села»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3900" y="5898081"/>
            <a:ext cx="2510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Кружок «Мир театра»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95473" y="5947976"/>
            <a:ext cx="3650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Экскурсия в музей села Стрелец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76423" y="2567649"/>
            <a:ext cx="32158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Литературная гостиная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«В гостях у братца Октября»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9350" name="Picture 22" descr="C:\Users\0D04~1\AppData\Local\Temp\Rar$DIa0.656\_MG_3105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637" y="3515726"/>
            <a:ext cx="3341441" cy="2382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351" name="Picture 23" descr="C:\Users\0D04~1\AppData\Local\Temp\Rar$DIa0.324\_MG_3099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" b="6332"/>
          <a:stretch/>
        </p:blipFill>
        <p:spPr bwMode="auto">
          <a:xfrm>
            <a:off x="5624949" y="470019"/>
            <a:ext cx="3174213" cy="21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492240" y="2706149"/>
            <a:ext cx="1814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«Чудо-крынка»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39703" y="5947976"/>
            <a:ext cx="21629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«История прялки»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9334" name="Picture 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570" y="383636"/>
            <a:ext cx="2998787" cy="23225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146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6498" name="Picture 2" descr="C:\Users\0D04~1\AppData\Local\Temp\Rar$DIa0.721\_MG_30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55520" y="6351508"/>
            <a:ext cx="7918065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УГОЛОК  НАРОДНОГО   БЫТА  «ПРЕДАНЬЯ СТАРИНЫ ГЛУБОКОЙ»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89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="" xmlns:a16="http://schemas.microsoft.com/office/drawing/2014/main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91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26" name="Слайд think-cell" r:id="rId5" imgW="360" imgH="360" progId="">
                  <p:embed/>
                </p:oleObj>
              </mc:Choice>
              <mc:Fallback>
                <p:oleObj name="Слайд think-cell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1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68047" y="1431719"/>
            <a:ext cx="645838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 smtClean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 smtClean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endParaRPr lang="ru-RU" sz="1400" dirty="0">
              <a:solidFill>
                <a:prstClr val="black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pSp>
        <p:nvGrpSpPr>
          <p:cNvPr id="41" name="Группа 40">
            <a:extLst>
              <a:ext uri="{FF2B5EF4-FFF2-40B4-BE49-F238E27FC236}">
                <a16:creationId xmlns="" xmlns:a16="http://schemas.microsoft.com/office/drawing/2014/main" id="{CE17528F-A29B-4404-8508-AC7A0AD4D1CF}"/>
              </a:ext>
            </a:extLst>
          </p:cNvPr>
          <p:cNvGrpSpPr/>
          <p:nvPr/>
        </p:nvGrpSpPr>
        <p:grpSpPr>
          <a:xfrm>
            <a:off x="10921054" y="133368"/>
            <a:ext cx="1036335" cy="358338"/>
            <a:chOff x="10099577" y="300997"/>
            <a:chExt cx="1512553" cy="523002"/>
          </a:xfrm>
          <a:solidFill>
            <a:schemeClr val="bg1"/>
          </a:solidFill>
        </p:grpSpPr>
        <p:sp>
          <p:nvSpPr>
            <p:cNvPr id="42" name="Freeform 6">
              <a:extLst>
                <a:ext uri="{FF2B5EF4-FFF2-40B4-BE49-F238E27FC236}">
                  <a16:creationId xmlns="" xmlns:a16="http://schemas.microsoft.com/office/drawing/2014/main" id="{D4FC10EE-9BC1-4B37-9730-6D1A148B1C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="" xmlns:a16="http://schemas.microsoft.com/office/drawing/2014/main" id="{EBEEF818-38BD-480A-9B22-1E814DE87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4" name="Freeform 8">
              <a:extLst>
                <a:ext uri="{FF2B5EF4-FFF2-40B4-BE49-F238E27FC236}">
                  <a16:creationId xmlns="" xmlns:a16="http://schemas.microsoft.com/office/drawing/2014/main" id="{3F757E91-633C-45E0-8E38-8F8940BB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5" name="Freeform 9">
              <a:extLst>
                <a:ext uri="{FF2B5EF4-FFF2-40B4-BE49-F238E27FC236}">
                  <a16:creationId xmlns="" xmlns:a16="http://schemas.microsoft.com/office/drawing/2014/main" id="{43E418C2-BD46-4515-B203-BC19D5A40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6" name="Freeform 10">
              <a:extLst>
                <a:ext uri="{FF2B5EF4-FFF2-40B4-BE49-F238E27FC236}">
                  <a16:creationId xmlns="" xmlns:a16="http://schemas.microsoft.com/office/drawing/2014/main" id="{D927D5A2-27B3-4185-841E-72E7A2E8CA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7" name="Freeform 11">
              <a:extLst>
                <a:ext uri="{FF2B5EF4-FFF2-40B4-BE49-F238E27FC236}">
                  <a16:creationId xmlns="" xmlns:a16="http://schemas.microsoft.com/office/drawing/2014/main" id="{F2C50053-02A3-4CA9-8B8A-3A2F25C54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8" name="Freeform 12">
              <a:extLst>
                <a:ext uri="{FF2B5EF4-FFF2-40B4-BE49-F238E27FC236}">
                  <a16:creationId xmlns="" xmlns:a16="http://schemas.microsoft.com/office/drawing/2014/main" id="{66D9BFA1-07F9-4E54-8E46-76E1DB277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="" xmlns:a16="http://schemas.microsoft.com/office/drawing/2014/main" id="{E2F91430-0D62-4CE5-9911-3ED799953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="" xmlns:a16="http://schemas.microsoft.com/office/drawing/2014/main" id="{65C1C419-F34D-4D7B-BAC6-5519BC1C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1" name="Freeform 15">
              <a:extLst>
                <a:ext uri="{FF2B5EF4-FFF2-40B4-BE49-F238E27FC236}">
                  <a16:creationId xmlns="" xmlns:a16="http://schemas.microsoft.com/office/drawing/2014/main" id="{ECC60C61-68E9-4E64-89DB-EE405C87F7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="" xmlns:a16="http://schemas.microsoft.com/office/drawing/2014/main" id="{D25F7B16-4431-4A80-ABCB-743E2C96F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="" xmlns:a16="http://schemas.microsoft.com/office/drawing/2014/main" id="{47569852-DE14-4E5C-B2D1-E9F307F66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5" name="Freeform 18">
              <a:extLst>
                <a:ext uri="{FF2B5EF4-FFF2-40B4-BE49-F238E27FC236}">
                  <a16:creationId xmlns="" xmlns:a16="http://schemas.microsoft.com/office/drawing/2014/main" id="{2558E6B6-983C-43F9-B70B-EB2F51FB7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  <p:sp>
          <p:nvSpPr>
            <p:cNvPr id="76" name="Freeform 19">
              <a:extLst>
                <a:ext uri="{FF2B5EF4-FFF2-40B4-BE49-F238E27FC236}">
                  <a16:creationId xmlns="" xmlns:a16="http://schemas.microsoft.com/office/drawing/2014/main" id="{F38339E7-E7FF-401A-A81A-D796CD4E3F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prstClr val="white"/>
                </a:solidFill>
              </a:endParaRPr>
            </a:p>
          </p:txBody>
        </p:sp>
      </p:grpSp>
      <p:cxnSp>
        <p:nvCxnSpPr>
          <p:cNvPr id="77" name="Прямая соединительная линия 76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23405" y="1274490"/>
            <a:ext cx="10987315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120" name="Picture 1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9349" y="382802"/>
            <a:ext cx="1036639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929147" y="742861"/>
            <a:ext cx="99511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dirty="0" smtClean="0">
                <a:solidFill>
                  <a:srgbClr val="2D2B8D"/>
                </a:solidFill>
              </a:rPr>
              <a:t>основано в 1930</a:t>
            </a:r>
            <a:endParaRPr lang="ru-RU" sz="900" dirty="0">
              <a:solidFill>
                <a:srgbClr val="2D2B8D"/>
              </a:solidFill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98065" y="6576957"/>
            <a:ext cx="12088483" cy="1077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700" dirty="0">
                <a:solidFill>
                  <a:prstClr val="white">
                    <a:lumMod val="65000"/>
                  </a:prstClr>
                </a:solidFill>
              </a:rPr>
              <a:t>© АО </a:t>
            </a:r>
            <a:r>
              <a:rPr lang="ru-RU" sz="700" dirty="0" smtClean="0">
                <a:solidFill>
                  <a:prstClr val="white">
                    <a:lumMod val="65000"/>
                  </a:prstClr>
                </a:solidFill>
              </a:rPr>
              <a:t>Издательство </a:t>
            </a:r>
            <a:r>
              <a:rPr lang="ru-RU" sz="700" dirty="0">
                <a:solidFill>
                  <a:prstClr val="white">
                    <a:lumMod val="65000"/>
                  </a:prstClr>
                </a:solidFill>
              </a:rPr>
              <a:t>"Просвещение</a:t>
            </a:r>
            <a:r>
              <a:rPr lang="ru-RU" sz="700" dirty="0" smtClean="0">
                <a:solidFill>
                  <a:prstClr val="white">
                    <a:lumMod val="65000"/>
                  </a:prstClr>
                </a:solidFill>
              </a:rPr>
              <a:t>", 2020</a:t>
            </a:r>
            <a:endParaRPr lang="ru-RU" sz="700" dirty="0">
              <a:solidFill>
                <a:prstClr val="white">
                  <a:lumMod val="65000"/>
                </a:prstClr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40781" y="391673"/>
            <a:ext cx="9708170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Методы работы с информацией</a:t>
            </a:r>
          </a:p>
          <a:p>
            <a:pPr algn="ctr"/>
            <a:r>
              <a:rPr lang="ru-RU" b="1" spc="-40" dirty="0" smtClean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Метод – способ деятельности, направленный на решение задач и достижение цели.</a:t>
            </a:r>
            <a:endParaRPr lang="ru-RU" b="1" spc="-4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69090" y="1274490"/>
            <a:ext cx="8243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Методы организации и осуществления учебно-познавательной деятельности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8047" y="1661535"/>
            <a:ext cx="107777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ПО ИСТОЧНИКУ:</a:t>
            </a:r>
          </a:p>
          <a:p>
            <a:r>
              <a:rPr lang="ru-RU" b="1" dirty="0" smtClean="0"/>
              <a:t>Словесные</a:t>
            </a:r>
            <a:r>
              <a:rPr lang="ru-RU" dirty="0" smtClean="0"/>
              <a:t>: рассказ, объяснение, беседа, драматизация, лекция, диспут, конференция.</a:t>
            </a:r>
          </a:p>
          <a:p>
            <a:r>
              <a:rPr lang="ru-RU" b="1" dirty="0" smtClean="0"/>
              <a:t>Наглядные:</a:t>
            </a:r>
            <a:r>
              <a:rPr lang="ru-RU" dirty="0" smtClean="0"/>
              <a:t> наблюдение, описание, демонстрация.</a:t>
            </a:r>
          </a:p>
          <a:p>
            <a:r>
              <a:rPr lang="ru-RU" b="1" dirty="0" smtClean="0"/>
              <a:t>Практические</a:t>
            </a:r>
            <a:r>
              <a:rPr lang="ru-RU" dirty="0" smtClean="0"/>
              <a:t>: упражнения (обучающие, развивающие, воспитывающие, диагностирующие), сам. работа. 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169004" y="3455206"/>
            <a:ext cx="97519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ПО ЛОГИКЕ ПЕРЕДАЧИ:</a:t>
            </a:r>
          </a:p>
          <a:p>
            <a:r>
              <a:rPr lang="ru-RU" dirty="0" smtClean="0"/>
              <a:t>Дедуктивные                                                                                                                                Индуктивные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9701" y="2816668"/>
            <a:ext cx="99913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ПО СТЕПЕНИ УПРАВЛЕНИЯ УЧЕБНОЙ РАБОТОЙ:</a:t>
            </a:r>
          </a:p>
          <a:p>
            <a:r>
              <a:rPr lang="ru-RU" dirty="0" smtClean="0"/>
              <a:t>Управляемая работа с книгой.                                                               Самостоятельная работа с книгой.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10763" y="3990266"/>
            <a:ext cx="33840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        ПО СТЕПЕНИ АКТИВНОСТИ: </a:t>
            </a:r>
          </a:p>
          <a:p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01040" y="4313431"/>
            <a:ext cx="105828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algn="ctr">
              <a:buAutoNum type="romanUcPeriod"/>
            </a:pPr>
            <a:r>
              <a:rPr lang="ru-RU" dirty="0" smtClean="0"/>
              <a:t>Репродуктивные             </a:t>
            </a:r>
          </a:p>
          <a:p>
            <a:pPr algn="just"/>
            <a:r>
              <a:rPr lang="ru-RU" b="1" dirty="0" smtClean="0"/>
              <a:t>Объяснительно-иллюстративные</a:t>
            </a:r>
            <a:r>
              <a:rPr lang="ru-RU" dirty="0" smtClean="0"/>
              <a:t>: </a:t>
            </a:r>
            <a:r>
              <a:rPr lang="ru-RU" dirty="0"/>
              <a:t> </a:t>
            </a:r>
            <a:r>
              <a:rPr lang="ru-RU" dirty="0" smtClean="0"/>
              <a:t>герменевтическая беседа, катехизическая беседа, устное изложение темы, последовательное  наблюдение. Программированное обучение (линейное, разветвленное).</a:t>
            </a:r>
          </a:p>
          <a:p>
            <a:pPr algn="ctr"/>
            <a:r>
              <a:rPr lang="en-US" dirty="0" smtClean="0"/>
              <a:t>II. </a:t>
            </a:r>
            <a:r>
              <a:rPr lang="ru-RU" dirty="0" smtClean="0"/>
              <a:t>Продуктивные            </a:t>
            </a:r>
          </a:p>
          <a:p>
            <a:pPr algn="just"/>
            <a:r>
              <a:rPr lang="ru-RU" b="1" dirty="0" smtClean="0"/>
              <a:t> Проблемное методы</a:t>
            </a:r>
            <a:r>
              <a:rPr lang="ru-RU" dirty="0" smtClean="0"/>
              <a:t>: проблемные лекция,  ситуация, задача; </a:t>
            </a:r>
            <a:r>
              <a:rPr lang="ru-RU" dirty="0" err="1" smtClean="0"/>
              <a:t>синектика</a:t>
            </a:r>
            <a:r>
              <a:rPr lang="ru-RU" dirty="0" smtClean="0"/>
              <a:t>. Вывод делает учитель.</a:t>
            </a:r>
            <a:r>
              <a:rPr lang="en-US" dirty="0" smtClean="0"/>
              <a:t> </a:t>
            </a:r>
          </a:p>
          <a:p>
            <a:pPr algn="just"/>
            <a:r>
              <a:rPr lang="ru-RU" b="1" dirty="0" smtClean="0"/>
              <a:t>Частично-поисковые методы</a:t>
            </a:r>
            <a:r>
              <a:rPr lang="ru-RU" dirty="0" smtClean="0"/>
              <a:t>:  метод эвристических вопросов, эвристическая  беседа, сократическая беседа,  диспут, метод контрольных вопросов, инверсия, игровое проектирование.  Вывод</a:t>
            </a:r>
            <a:r>
              <a:rPr lang="ru-RU" dirty="0"/>
              <a:t> </a:t>
            </a:r>
            <a:r>
              <a:rPr lang="ru-RU" dirty="0" smtClean="0"/>
              <a:t>совместный.</a:t>
            </a:r>
          </a:p>
          <a:p>
            <a:pPr algn="just"/>
            <a:r>
              <a:rPr lang="ru-RU" b="1" dirty="0" smtClean="0"/>
              <a:t>Исследовательские методы</a:t>
            </a:r>
            <a:r>
              <a:rPr lang="ru-RU" dirty="0" smtClean="0"/>
              <a:t>:    опытническая работы, творческая работа. Вывод  делают учащиеся.</a:t>
            </a:r>
          </a:p>
          <a:p>
            <a:r>
              <a:rPr lang="ru-RU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866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1L45Bs_49czdZE6X9rW1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1L45Bs_49czdZE6X9rW1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1L45Bs_49czdZE6X9rW1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1L45Bs_49czdZE6X9rW1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Ksfz2C1qJMSUX3vhOgGv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1L45Bs_49czdZE6X9rW1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1L45Bs_49czdZE6X9rW1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1L45Bs_49czdZE6X9rW1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1L45Bs_49czdZE6X9rW1g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1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8428</TotalTime>
  <Words>3740</Words>
  <Application>Microsoft Office PowerPoint</Application>
  <PresentationFormat>Произвольный</PresentationFormat>
  <Paragraphs>406</Paragraphs>
  <Slides>20</Slides>
  <Notes>10</Notes>
  <HiddenSlides>0</HiddenSlides>
  <MMClips>0</MMClips>
  <ScaleCrop>false</ScaleCrop>
  <HeadingPairs>
    <vt:vector size="6" baseType="variant">
      <vt:variant>
        <vt:lpstr>Тема</vt:lpstr>
      </vt:variant>
      <vt:variant>
        <vt:i4>17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38" baseType="lpstr">
      <vt:lpstr>Тема Office</vt:lpstr>
      <vt:lpstr>1_Тема Office</vt:lpstr>
      <vt:lpstr>3_Тема Office</vt:lpstr>
      <vt:lpstr>4_Тема Office</vt:lpstr>
      <vt:lpstr>6_Тема Office</vt:lpstr>
      <vt:lpstr>7_Тема Office</vt:lpstr>
      <vt:lpstr>8_Тема Office</vt:lpstr>
      <vt:lpstr>9_Тема Office</vt:lpstr>
      <vt:lpstr>10_Тема Office</vt:lpstr>
      <vt:lpstr>11_Тема Office</vt:lpstr>
      <vt:lpstr>13_Тема Office</vt:lpstr>
      <vt:lpstr>14_Тема Office</vt:lpstr>
      <vt:lpstr>15_Тема Office</vt:lpstr>
      <vt:lpstr>17_Тема Office</vt:lpstr>
      <vt:lpstr>16_Тема Office</vt:lpstr>
      <vt:lpstr>2_Тема Office</vt:lpstr>
      <vt:lpstr>18_Тема Office</vt:lpstr>
      <vt:lpstr>Слайд think-cell</vt:lpstr>
      <vt:lpstr>Формы, методы и приемы работы с информацией, направленные на раскрытие содержательного аспекта родного русского языка</vt:lpstr>
      <vt:lpstr>Презентация PowerPoint</vt:lpstr>
      <vt:lpstr>Учебник –  главное  средство передачи содержания.</vt:lpstr>
      <vt:lpstr>Виды информации: числовая, текстовая,  графическая,                                                                                                               звуковая, видеоинформация</vt:lpstr>
      <vt:lpstr>Рубрики учебника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Рубрика «Учимся наблюдать и делать выводы»</vt:lpstr>
      <vt:lpstr>Рубрика «Интересный вопрос»</vt:lpstr>
      <vt:lpstr>Рубрика «Важная информация»</vt:lpstr>
      <vt:lpstr>Рубрика «Читаем вместе»</vt:lpstr>
      <vt:lpstr>Рубрика «Словарь в картинках»</vt:lpstr>
      <vt:lpstr>Рубрика «Объясняем значение пословиц»</vt:lpstr>
      <vt:lpstr>Презентация PowerPoint</vt:lpstr>
      <vt:lpstr>Презентация PowerPoint</vt:lpstr>
      <vt:lpstr>Презентация PowerPoint</vt:lpstr>
      <vt:lpstr>СПАСИБО ЗА ВНИМАНИЕ!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Komp</dc:creator>
  <cp:lastModifiedBy>Анна</cp:lastModifiedBy>
  <cp:revision>919</cp:revision>
  <cp:lastPrinted>2020-07-14T09:06:59Z</cp:lastPrinted>
  <dcterms:created xsi:type="dcterms:W3CDTF">2018-07-24T05:59:49Z</dcterms:created>
  <dcterms:modified xsi:type="dcterms:W3CDTF">2020-10-11T15:52:26Z</dcterms:modified>
</cp:coreProperties>
</file>