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73" r:id="rId6"/>
    <p:sldId id="259" r:id="rId7"/>
    <p:sldId id="260" r:id="rId8"/>
    <p:sldId id="261" r:id="rId9"/>
    <p:sldId id="262" r:id="rId10"/>
    <p:sldId id="265" r:id="rId11"/>
    <p:sldId id="263" r:id="rId12"/>
    <p:sldId id="268" r:id="rId13"/>
    <p:sldId id="269" r:id="rId14"/>
    <p:sldId id="271" r:id="rId15"/>
    <p:sldId id="266" r:id="rId16"/>
    <p:sldId id="272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A8125-386B-4A5F-B704-EC6B419F0DD5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9A172-7071-471F-8EEF-4BF664FE96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&#1052;&#1080;&#1088;%20&#8211;%20&#1090;&#1077;&#1082;&#1089;&#1090;,%20&#1090;&#1088;&#1077;&#1073;&#1091;&#1102;&#1097;&#1080;&#1081;%20&#1074;&#1076;&#1091;&#1084;&#1095;&#1080;&#1074;&#1086;&#1075;&#1086;%20&#1087;&#1088;&#1086;&#1095;&#1090;&#1077;&#1085;&#1080;&#1103;\Obyknovennoe-chudo-2-seriya-komediya-rezh-Mark-Zaharov-1978-g-YouTube_mpeg4.mp4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8101042" cy="3600451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Cambria" pitchFamily="18" charset="0"/>
                <a:ea typeface="Cambria" pitchFamily="18" charset="0"/>
              </a:rPr>
              <a:t>Мир – текст, требующий вдумчивого прочтения.</a:t>
            </a:r>
            <a:endParaRPr lang="ru-RU" sz="54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86548" cy="2138362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>
                <a:latin typeface="Cambria" pitchFamily="18" charset="0"/>
                <a:ea typeface="Cambria" pitchFamily="18" charset="0"/>
              </a:rPr>
              <a:t>Летописи, исторические документы, фольклор, художественная литература, научная и философская литература, театр, кино, музыка, песня, живопись, фотография, танец…</a:t>
            </a:r>
            <a:endParaRPr lang="ru-RU" i="1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Cambria" pitchFamily="18" charset="0"/>
                <a:ea typeface="Cambria" pitchFamily="18" charset="0"/>
              </a:rPr>
              <a:t>Смысловой глагольный ряд</a:t>
            </a:r>
            <a:endParaRPr lang="ru-RU" sz="54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285992"/>
            <a:ext cx="8043890" cy="3840171"/>
          </a:xfrm>
        </p:spPr>
        <p:txBody>
          <a:bodyPr/>
          <a:lstStyle/>
          <a:p>
            <a:r>
              <a:rPr lang="ru-RU" b="1" dirty="0" smtClean="0">
                <a:latin typeface="Cambria" pitchFamily="18" charset="0"/>
                <a:ea typeface="Cambria" pitchFamily="18" charset="0"/>
              </a:rPr>
              <a:t>Что сделали (делали) эти люди для России?</a:t>
            </a:r>
          </a:p>
          <a:p>
            <a:r>
              <a:rPr lang="ru-RU" i="1" dirty="0" smtClean="0">
                <a:latin typeface="Cambria" pitchFamily="18" charset="0"/>
                <a:ea typeface="Cambria" pitchFamily="18" charset="0"/>
              </a:rPr>
              <a:t>Прославляли, возвышали, возвеличивали, строили, создавали, укрепляли, поднимали, защищали</a:t>
            </a:r>
            <a:r>
              <a:rPr lang="ru-RU" i="1" smtClean="0">
                <a:latin typeface="Cambria" pitchFamily="18" charset="0"/>
                <a:ea typeface="Cambria" pitchFamily="18" charset="0"/>
              </a:rPr>
              <a:t>, сражались, </a:t>
            </a:r>
            <a:r>
              <a:rPr lang="ru-RU" i="1" dirty="0" smtClean="0">
                <a:latin typeface="Cambria" pitchFamily="18" charset="0"/>
                <a:ea typeface="Cambria" pitchFamily="18" charset="0"/>
              </a:rPr>
              <a:t>изобретали, творили, молились </a:t>
            </a:r>
            <a:r>
              <a:rPr lang="ru-RU" i="1" smtClean="0">
                <a:latin typeface="Cambria" pitchFamily="18" charset="0"/>
                <a:ea typeface="Cambria" pitchFamily="18" charset="0"/>
              </a:rPr>
              <a:t>за Россию…</a:t>
            </a:r>
            <a:endParaRPr lang="ru-RU" i="1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.ytimg.com/vi/norxcG9dnwM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Cambria" pitchFamily="18" charset="0"/>
                <a:ea typeface="Cambria" pitchFamily="18" charset="0"/>
              </a:rPr>
              <a:t>Творческое задание по данному началу (варианты) 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Вот мой взгляд остановился на портрете…</a:t>
            </a:r>
          </a:p>
          <a:p>
            <a:pPr>
              <a:buNone/>
            </a:pPr>
            <a:endParaRPr lang="ru-RU" dirty="0" smtClean="0">
              <a:latin typeface="Cambria" pitchFamily="18" charset="0"/>
              <a:ea typeface="Cambria" pitchFamily="18" charset="0"/>
            </a:endParaRPr>
          </a:p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Не знаю почему, но взгляд мой выхватил фигуру (портрет)…</a:t>
            </a:r>
          </a:p>
          <a:p>
            <a:pPr>
              <a:buNone/>
            </a:pPr>
            <a:endParaRPr lang="ru-RU" dirty="0" smtClean="0">
              <a:latin typeface="Cambria" pitchFamily="18" charset="0"/>
              <a:ea typeface="Cambria" pitchFamily="18" charset="0"/>
            </a:endParaRPr>
          </a:p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Лицо этого исторического деятеля(писателя, поэта) заставляет меня трепетать…</a:t>
            </a:r>
          </a:p>
          <a:p>
            <a:pPr>
              <a:buNone/>
            </a:pPr>
            <a:endParaRPr lang="ru-RU" dirty="0" smtClean="0">
              <a:latin typeface="Cambria" pitchFamily="18" charset="0"/>
              <a:ea typeface="Cambria" pitchFamily="18" charset="0"/>
            </a:endParaRPr>
          </a:p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Когда я всматриваюсь в лицо…, я начинаю понимать…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yknovennoe-chudo-2-seriya-komediya-rezh-Mark-Zaharov-1978-g-YouTube_mpeg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"/>
            <a:ext cx="85725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err="1" smtClean="0">
                <a:latin typeface="Cambria" pitchFamily="18" charset="0"/>
                <a:ea typeface="Cambria" pitchFamily="18" charset="0"/>
              </a:rPr>
              <a:t>Киноафоризмы</a:t>
            </a:r>
            <a:r>
              <a:rPr lang="ru-RU" sz="4800" dirty="0" smtClean="0">
                <a:latin typeface="Cambria" pitchFamily="18" charset="0"/>
                <a:ea typeface="Cambria" pitchFamily="18" charset="0"/>
              </a:rPr>
              <a:t> </a:t>
            </a:r>
            <a:br>
              <a:rPr lang="ru-RU" sz="4800" dirty="0" smtClean="0">
                <a:latin typeface="Cambria" pitchFamily="18" charset="0"/>
                <a:ea typeface="Cambria" pitchFamily="18" charset="0"/>
              </a:rPr>
            </a:br>
            <a:r>
              <a:rPr lang="ru-RU" sz="4800" dirty="0" smtClean="0">
                <a:latin typeface="Cambria" pitchFamily="18" charset="0"/>
                <a:ea typeface="Cambria" pitchFamily="18" charset="0"/>
              </a:rPr>
              <a:t>(«Обыкновенное чудо»)</a:t>
            </a:r>
            <a:endParaRPr lang="ru-RU" sz="48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115328" cy="376873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Нищие и безоружные люди сбрасывают королей с престола из-за любви к ближнему.</a:t>
            </a:r>
          </a:p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Из-за любви к Родине солдаты попирают смерть ногами. И та бежит без оглядки.</a:t>
            </a:r>
          </a:p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Мудрецы поднимаются в небо и бросаются в самый ад из-за любви к истине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ambria" pitchFamily="18" charset="0"/>
                <a:ea typeface="Cambria" pitchFamily="18" charset="0"/>
              </a:rPr>
              <a:t>Из книги </a:t>
            </a:r>
            <a:r>
              <a:rPr lang="ru-RU" dirty="0" err="1" smtClean="0">
                <a:latin typeface="Cambria" pitchFamily="18" charset="0"/>
                <a:ea typeface="Cambria" pitchFamily="18" charset="0"/>
              </a:rPr>
              <a:t>Р.Брэдбери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 «451 градус по Фаренгейту». Один из эпиграфов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i="1" dirty="0" smtClean="0">
                <a:latin typeface="Cambria" pitchFamily="18" charset="0"/>
                <a:ea typeface="Cambria" pitchFamily="18" charset="0"/>
              </a:rPr>
              <a:t>«Если тебе дали разлинованную бумагу, пиши по-своему». </a:t>
            </a:r>
          </a:p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  <a:cs typeface="Calibri" pitchFamily="34" charset="0"/>
              </a:rPr>
              <a:t>Хуан </a:t>
            </a:r>
            <a:r>
              <a:rPr lang="ru-RU" dirty="0" err="1" smtClean="0">
                <a:latin typeface="Cambria" pitchFamily="18" charset="0"/>
                <a:ea typeface="Cambria" pitchFamily="18" charset="0"/>
                <a:cs typeface="Calibri" pitchFamily="34" charset="0"/>
              </a:rPr>
              <a:t>Рамон</a:t>
            </a:r>
            <a:r>
              <a:rPr lang="ru-RU" dirty="0" smtClean="0">
                <a:latin typeface="Cambria" pitchFamily="18" charset="0"/>
                <a:ea typeface="Cambria" pitchFamily="18" charset="0"/>
                <a:cs typeface="Calibri" pitchFamily="34" charset="0"/>
              </a:rPr>
              <a:t> Хименес – испанский поэт, Нобелевский лауреат. (1881-1958)</a:t>
            </a:r>
            <a:endParaRPr lang="ru-RU" dirty="0">
              <a:latin typeface="Cambria" pitchFamily="18" charset="0"/>
              <a:ea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736x/93/f6/b0/93f6b04df9aae3fcafc9e49b1bf72b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44000" cy="60255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Cambria" pitchFamily="18" charset="0"/>
                <a:ea typeface="Cambria" pitchFamily="18" charset="0"/>
              </a:rPr>
              <a:t>Из романа Е. </a:t>
            </a:r>
            <a:r>
              <a:rPr lang="ru-RU" sz="3600" dirty="0" err="1" smtClean="0">
                <a:latin typeface="Cambria" pitchFamily="18" charset="0"/>
                <a:ea typeface="Cambria" pitchFamily="18" charset="0"/>
              </a:rPr>
              <a:t>Водолазкина</a:t>
            </a:r>
            <a:r>
              <a:rPr lang="ru-RU" sz="3600" dirty="0" smtClean="0">
                <a:latin typeface="Cambria" pitchFamily="18" charset="0"/>
                <a:ea typeface="Cambria" pitchFamily="18" charset="0"/>
              </a:rPr>
              <a:t> «Соловьёв и Ларионов»:</a:t>
            </a:r>
            <a:endParaRPr lang="ru-RU" sz="36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329642" cy="44116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i="1" dirty="0" smtClean="0">
                <a:latin typeface="Cambria" pitchFamily="18" charset="0"/>
                <a:ea typeface="Cambria" pitchFamily="18" charset="0"/>
              </a:rPr>
              <a:t>«История виделась ему рамой – иногда бедной, иногда роскошной, -  в которую личность помещала свой портрет». </a:t>
            </a:r>
            <a:endParaRPr lang="ru-RU" sz="4000" i="1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028" name="Picture 4" descr="http://www.sobaka.ru/images/post/00/08/66/61/_rotat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198937"/>
            <a:ext cx="4786314" cy="26590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rtreestr.org/i/GalleryArt/ekimov/Rukopisi_30h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-21755"/>
            <a:ext cx="5557838" cy="68797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Cambria" pitchFamily="18" charset="0"/>
                <a:ea typeface="Cambria" pitchFamily="18" charset="0"/>
              </a:rPr>
              <a:t>(ПОХВАЛЬНОЕ СЛОВО)</a:t>
            </a:r>
            <a:endParaRPr lang="ru-RU" sz="54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Cambria" pitchFamily="18" charset="0"/>
                <a:ea typeface="Cambria" pitchFamily="18" charset="0"/>
              </a:rPr>
              <a:t>ПОДСКАЗКА</a:t>
            </a:r>
          </a:p>
          <a:p>
            <a:pPr>
              <a:buNone/>
            </a:pPr>
            <a:r>
              <a:rPr lang="ru-RU" sz="4400" dirty="0" smtClean="0">
                <a:latin typeface="Cambria" pitchFamily="18" charset="0"/>
                <a:ea typeface="Cambria" pitchFamily="18" charset="0"/>
              </a:rPr>
              <a:t> «КОМУ; ЧЕМУ»</a:t>
            </a:r>
            <a:endParaRPr lang="ru-RU" sz="44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186766" cy="57689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latin typeface="Cambria" pitchFamily="18" charset="0"/>
                <a:ea typeface="Cambria" pitchFamily="18" charset="0"/>
              </a:rPr>
              <a:t>Чаще всего её называют другом. Она бывает Учителем, ласковой матерью, детищем и злым врагом. Но, конечно, она -  возлюбленная, неподражаемая в постоянстве и вечном равнодушии… Тебе, незаменимой спутнице, обязан всем, что было в жизни особенного и святого. …</a:t>
            </a:r>
            <a:endParaRPr lang="ru-RU" sz="40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tcloud3.ams3.digitaloceanspaces.com/slides/pics/000/091/998/original/Slide2.jpg?14801753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ambria" pitchFamily="18" charset="0"/>
                <a:ea typeface="Cambria" pitchFamily="18" charset="0"/>
              </a:rPr>
              <a:t>«ВОЗЛЮБЛЕННОЙ» М. ОСОРГИН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22"/>
            <a:ext cx="8115328" cy="491174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«…книга держит в объятьях часами, годами, всю жизнь…»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5362" name="Picture 2" descr="https://www.collectandprotect.com/content/images/hero/hero-boo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8868"/>
            <a:ext cx="91440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5.infourok.ru/uploads/ex/0cd0/00011e3f-c9a68c7d/hello_html_44b845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5316463" cy="68005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c.pics.livejournal.com/vladlobava/84316513/55438/55438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2" y="500042"/>
            <a:ext cx="8363472" cy="55721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://biography.sgu.ru/bio/data/files/pictures/image/36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144000" cy="5181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312</Words>
  <Application>Microsoft Office PowerPoint</Application>
  <PresentationFormat>Экран (4:3)</PresentationFormat>
  <Paragraphs>28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Мир – текст, требующий вдумчивого прочтения.</vt:lpstr>
      <vt:lpstr>Слайд 2</vt:lpstr>
      <vt:lpstr>(ПОХВАЛЬНОЕ СЛОВО)</vt:lpstr>
      <vt:lpstr>Слайд 4</vt:lpstr>
      <vt:lpstr>Слайд 5</vt:lpstr>
      <vt:lpstr>«ВОЗЛЮБЛЕННОЙ» М. ОСОРГИН</vt:lpstr>
      <vt:lpstr>Слайд 7</vt:lpstr>
      <vt:lpstr>Слайд 8</vt:lpstr>
      <vt:lpstr>Слайд 9</vt:lpstr>
      <vt:lpstr>Смысловой глагольный ряд</vt:lpstr>
      <vt:lpstr>Слайд 11</vt:lpstr>
      <vt:lpstr>Творческое задание по данному началу (варианты) </vt:lpstr>
      <vt:lpstr>Слайд 13</vt:lpstr>
      <vt:lpstr>Киноафоризмы  («Обыкновенное чудо»)</vt:lpstr>
      <vt:lpstr>Из книги Р.Брэдбери «451 градус по Фаренгейту». Один из эпиграфов:</vt:lpstr>
      <vt:lpstr>Слайд 16</vt:lpstr>
      <vt:lpstr>Из романа Е. Водолазкина «Соловьёв и Ларионов»: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– текст, требующий вдумчивого прочтения.</dc:title>
  <dc:creator>1</dc:creator>
  <cp:lastModifiedBy>user</cp:lastModifiedBy>
  <cp:revision>30</cp:revision>
  <dcterms:created xsi:type="dcterms:W3CDTF">2019-02-27T14:01:33Z</dcterms:created>
  <dcterms:modified xsi:type="dcterms:W3CDTF">2019-03-05T10:48:12Z</dcterms:modified>
</cp:coreProperties>
</file>