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11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1" d="100"/>
          <a:sy n="101" d="100"/>
        </p:scale>
        <p:origin x="-20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0EE6A2D-70E7-40BB-9C22-56AAA1F82ADE}" type="datetimeFigureOut">
              <a:rPr lang="ru-RU" smtClean="0"/>
              <a:pPr/>
              <a:t>10.03.2019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420DBF8-13F9-4331-83BC-1E1788B08CB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20DBF8-13F9-4331-83BC-1E1788B08CB9}" type="slidenum">
              <a:rPr lang="ru-RU" smtClean="0"/>
              <a:pPr/>
              <a:t>8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10.03.2019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кругленный прямоугольник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10.03.2019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10.03.2019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10.03.2019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10.03.2019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10.03.2019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с одним скругленным углом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10.03.2019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10.03.2019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3579444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tx1"/>
                </a:solidFill>
              </a:rPr>
              <a:t>Формирование функциональной грамотности посредством исследовательской деятельности </a:t>
            </a:r>
            <a:r>
              <a:rPr lang="ru-RU" b="1" dirty="0" smtClean="0">
                <a:solidFill>
                  <a:schemeClr val="bg1"/>
                </a:solidFill>
              </a:rPr>
              <a:t/>
            </a:r>
            <a:br>
              <a:rPr lang="ru-RU" b="1" dirty="0" smtClean="0">
                <a:solidFill>
                  <a:schemeClr val="bg1"/>
                </a:solidFill>
              </a:rPr>
            </a:b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 flipV="1">
            <a:off x="457200" y="4842803"/>
            <a:ext cx="442392" cy="45719"/>
          </a:xfrm>
        </p:spPr>
        <p:txBody>
          <a:bodyPr>
            <a:normAutofit fontScale="25000" lnSpcReduction="20000"/>
          </a:bodyPr>
          <a:lstStyle/>
          <a:p>
            <a:endParaRPr lang="ru-RU" dirty="0"/>
          </a:p>
        </p:txBody>
      </p:sp>
      <p:pic>
        <p:nvPicPr>
          <p:cNvPr id="4" name="Picture 2" descr="C:\Documents and Settings\ПК\Рабочий стол\проект 4\DSC0102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7" y="3779088"/>
            <a:ext cx="3528391" cy="2646293"/>
          </a:xfrm>
          <a:prstGeom prst="rect">
            <a:avLst/>
          </a:prstGeom>
          <a:noFill/>
          <a:ln w="66675">
            <a:solidFill>
              <a:srgbClr val="92D05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 idx="4294967295"/>
          </p:nvPr>
        </p:nvSpPr>
        <p:spPr>
          <a:xfrm>
            <a:off x="539552" y="332656"/>
            <a:ext cx="8183562" cy="1052512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tx1"/>
                </a:solidFill>
              </a:rPr>
              <a:t>Функциональная грамотность </a:t>
            </a:r>
            <a:r>
              <a:rPr lang="ru-RU" b="1" dirty="0" smtClean="0"/>
              <a:t>:</a:t>
            </a:r>
            <a:endParaRPr lang="ru-RU" b="1" dirty="0"/>
          </a:p>
        </p:txBody>
      </p:sp>
      <p:sp>
        <p:nvSpPr>
          <p:cNvPr id="2" name="Содержимое 1"/>
          <p:cNvSpPr>
            <a:spLocks noGrp="1"/>
          </p:cNvSpPr>
          <p:nvPr>
            <p:ph idx="4294967295"/>
          </p:nvPr>
        </p:nvSpPr>
        <p:spPr>
          <a:xfrm>
            <a:off x="539552" y="1844824"/>
            <a:ext cx="8183562" cy="4187825"/>
          </a:xfrm>
        </p:spPr>
        <p:txBody>
          <a:bodyPr>
            <a:normAutofit fontScale="77500" lnSpcReduction="20000"/>
          </a:bodyPr>
          <a:lstStyle/>
          <a:p>
            <a:r>
              <a:rPr lang="ru-RU" b="1" dirty="0" smtClean="0"/>
              <a:t>- это способность человека использовать приобретаемые в течение жизни знания для решения широкого диапазона жизненных задач в различных сферах человеческой деятельности, общения и социальных отношений»                                                                                                  (А.А. Леонтьев)</a:t>
            </a:r>
          </a:p>
          <a:p>
            <a:r>
              <a:rPr lang="ru-RU" b="1" dirty="0" smtClean="0"/>
              <a:t>- это уровень образованности, который может быть достигнут учащимися за время обучения в школе, предполагает способность человека решать стандартные жизненные задачи в различных сферах жизни.                                                                                          (О.Е. Лебедев)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4294967295"/>
          </p:nvPr>
        </p:nvSpPr>
        <p:spPr>
          <a:xfrm>
            <a:off x="0" y="2492896"/>
            <a:ext cx="8183563" cy="2251075"/>
          </a:xfrm>
        </p:spPr>
        <p:txBody>
          <a:bodyPr>
            <a:normAutofit/>
          </a:bodyPr>
          <a:lstStyle/>
          <a:p>
            <a:pPr lvl="1"/>
            <a:r>
              <a:rPr lang="ru-RU" sz="2800" b="1" dirty="0" smtClean="0"/>
              <a:t>читать, анализировать прочитанное, выделять главное, обобщать. </a:t>
            </a:r>
          </a:p>
          <a:p>
            <a:pPr>
              <a:buNone/>
            </a:pPr>
            <a:r>
              <a:rPr lang="ru-RU" sz="2800" b="1" dirty="0" smtClean="0"/>
              <a:t> </a:t>
            </a:r>
            <a:endParaRPr lang="ru-RU" sz="2800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043608" y="476672"/>
            <a:ext cx="696927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Bef>
                <a:spcPct val="0"/>
              </a:spcBef>
            </a:pPr>
            <a:r>
              <a:rPr lang="ru-RU" sz="4000" b="1" dirty="0" smtClean="0"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  <a:ea typeface="+mj-ea"/>
                <a:cs typeface="+mj-cs"/>
              </a:rPr>
              <a:t>Навыки функциональной грамотности</a:t>
            </a:r>
            <a:endParaRPr lang="ru-RU" sz="4000" b="1" dirty="0">
              <a:effectLst>
                <a:outerShdw blurRad="53975" dist="22860" dir="5400000" algn="tl" rotWithShape="0">
                  <a:srgbClr val="000000">
                    <a:alpha val="55000"/>
                  </a:srgbClr>
                </a:outerShdw>
              </a:effectLst>
              <a:ea typeface="+mj-ea"/>
              <a:cs typeface="+mj-cs"/>
            </a:endParaRPr>
          </a:p>
        </p:txBody>
      </p:sp>
      <p:sp>
        <p:nvSpPr>
          <p:cNvPr id="19458" name="AutoShape 2" descr="https://ratatum.com/wp-content/uploads/2018/03/1428583776-v-moskovskih-shkolah-ocenki-mogut-zamenit-na-plusy-i-galochki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9460" name="AutoShape 4" descr="https://ratatum.com/wp-content/uploads/2018/03/1428583776-v-moskovskih-shkolah-ocenki-mogut-zamenit-na-plusy-i-galochki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9462" name="AutoShape 6" descr="https://ratatum.com/wp-content/uploads/2018/03/1428583776-v-moskovskih-shkolah-ocenki-mogut-zamenit-na-plusy-i-galochki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9464" name="Picture 8" descr="http://tbn-tv.com/wp-content/uploads/2016/12/semevedeni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31840" y="3717032"/>
            <a:ext cx="5250024" cy="259545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23528" y="188640"/>
            <a:ext cx="8183880" cy="1051560"/>
          </a:xfrm>
        </p:spPr>
        <p:txBody>
          <a:bodyPr/>
          <a:lstStyle/>
          <a:p>
            <a:r>
              <a:rPr lang="ru-RU" b="1" dirty="0" smtClean="0">
                <a:solidFill>
                  <a:schemeClr val="tx1"/>
                </a:solidFill>
              </a:rPr>
              <a:t>Исследовательские работы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107504" y="1484784"/>
            <a:ext cx="8615928" cy="5184576"/>
          </a:xfrm>
        </p:spPr>
        <p:txBody>
          <a:bodyPr>
            <a:normAutofit fontScale="70000" lnSpcReduction="20000"/>
          </a:bodyPr>
          <a:lstStyle/>
          <a:p>
            <a:r>
              <a:rPr lang="ru-RU" b="1" dirty="0" smtClean="0"/>
              <a:t>«Качество подземных вод, используемых для водоснабжения села Долгоруково» - призёр регионального тура Всероссийского конкурса юношеских исследовательских работ им. В. И. Вернадского в номинации «Науки о водоёмах», победитель Всероссийского конкурса РГО.</a:t>
            </a:r>
          </a:p>
          <a:p>
            <a:r>
              <a:rPr lang="ru-RU" b="1" dirty="0" smtClean="0"/>
              <a:t>«Секреты чая» - призёр регионального этапа Всероссийского фестиваля творческих открытий и инициатив «Леонардо».</a:t>
            </a:r>
          </a:p>
          <a:p>
            <a:r>
              <a:rPr lang="ru-RU" b="1" dirty="0" smtClean="0"/>
              <a:t>«Создание </a:t>
            </a:r>
            <a:r>
              <a:rPr lang="ru-RU" b="1" dirty="0" err="1" smtClean="0"/>
              <a:t>экологичного</a:t>
            </a:r>
            <a:r>
              <a:rPr lang="ru-RU" b="1" dirty="0" smtClean="0"/>
              <a:t> комплекса на территории населённого пункта» - призёр регионального конкурса научно – технологических проектов. </a:t>
            </a:r>
          </a:p>
          <a:p>
            <a:r>
              <a:rPr lang="ru-RU" b="1" dirty="0" smtClean="0"/>
              <a:t>«Создание </a:t>
            </a:r>
            <a:r>
              <a:rPr lang="ru-RU" b="1" dirty="0" err="1" smtClean="0"/>
              <a:t>экотропы</a:t>
            </a:r>
            <a:r>
              <a:rPr lang="ru-RU" b="1" dirty="0" smtClean="0"/>
              <a:t> в дендрологическом парке с. Долгоруково Липецкой области» – победитель регионального тура Всероссийского конкурса юношеских исследовательских работ имени В.И. Вернадского; победитель  </a:t>
            </a:r>
            <a:r>
              <a:rPr lang="en-US" b="1" dirty="0" smtClean="0"/>
              <a:t>VI </a:t>
            </a:r>
            <a:r>
              <a:rPr lang="ru-RU" b="1" dirty="0" smtClean="0"/>
              <a:t>Международного конкурса «Старт в науке»</a:t>
            </a:r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51520" y="476672"/>
            <a:ext cx="8183880" cy="105156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tx1"/>
                </a:solidFill>
              </a:rPr>
              <a:t>Теоретические основы исследования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251520" y="1628800"/>
            <a:ext cx="8399904" cy="4824536"/>
          </a:xfrm>
        </p:spPr>
        <p:txBody>
          <a:bodyPr>
            <a:normAutofit fontScale="92500" lnSpcReduction="20000"/>
          </a:bodyPr>
          <a:lstStyle/>
          <a:p>
            <a:r>
              <a:rPr lang="ru-RU" b="1" dirty="0" smtClean="0"/>
              <a:t>Объектная область</a:t>
            </a:r>
            <a:r>
              <a:rPr lang="ru-RU" dirty="0" smtClean="0"/>
              <a:t> - это сфера науки и практики, в которой находится объект исследования. </a:t>
            </a:r>
          </a:p>
          <a:p>
            <a:r>
              <a:rPr lang="ru-RU" b="1" dirty="0" smtClean="0"/>
              <a:t>Цель работы</a:t>
            </a:r>
            <a:r>
              <a:rPr lang="ru-RU" dirty="0" smtClean="0"/>
              <a:t> – это конечный результат, которого хотел бы достичь исследователь. Чаще всего она формулируется со словами: выявить, установить, обосновать, уточнить, разработать.</a:t>
            </a:r>
          </a:p>
          <a:p>
            <a:r>
              <a:rPr lang="ru-RU" b="1" dirty="0" smtClean="0"/>
              <a:t>Задачи </a:t>
            </a:r>
            <a:r>
              <a:rPr lang="ru-RU" dirty="0" smtClean="0"/>
              <a:t>–  пути и средства достижения цели  </a:t>
            </a:r>
          </a:p>
          <a:p>
            <a:r>
              <a:rPr lang="ru-RU" b="1" dirty="0" smtClean="0"/>
              <a:t>Гипотеза </a:t>
            </a:r>
            <a:r>
              <a:rPr lang="ru-RU" dirty="0" smtClean="0"/>
              <a:t>– предполагаемый результат. Для гипотезы типичны конструкции: "если…, то…"; "при условии, что…"; "так как…, то…", «можно предположить, что…», «гипотезу составляют следующие предположения…». 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754188" y="-1401772"/>
            <a:ext cx="656222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Bef>
                <a:spcPct val="0"/>
              </a:spcBef>
            </a:pPr>
            <a:r>
              <a:rPr lang="ru-RU" sz="3600" b="1" dirty="0" smtClean="0">
                <a:solidFill>
                  <a:prstClr val="white"/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  <a:ea typeface="+mj-ea"/>
                <a:cs typeface="+mj-cs"/>
              </a:rPr>
              <a:t>Теоретические основы исследования</a:t>
            </a:r>
            <a:endParaRPr lang="ru-RU" sz="3600" b="1" dirty="0">
              <a:solidFill>
                <a:prstClr val="white"/>
              </a:solidFill>
              <a:effectLst>
                <a:outerShdw blurRad="53975" dist="22860" dir="5400000" algn="tl" rotWithShape="0">
                  <a:srgbClr val="000000">
                    <a:alpha val="55000"/>
                  </a:srgbClr>
                </a:outerShdw>
              </a:effectLst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95536" y="476672"/>
            <a:ext cx="8183880" cy="105156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tx1"/>
                </a:solidFill>
              </a:rPr>
              <a:t>Теоретические основы исследования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67544" y="1556792"/>
            <a:ext cx="8183880" cy="4968552"/>
          </a:xfrm>
        </p:spPr>
        <p:txBody>
          <a:bodyPr>
            <a:normAutofit lnSpcReduction="10000"/>
          </a:bodyPr>
          <a:lstStyle/>
          <a:p>
            <a:r>
              <a:rPr lang="ru-RU" b="1" dirty="0" smtClean="0"/>
              <a:t>Проблема</a:t>
            </a:r>
            <a:r>
              <a:rPr lang="ru-RU" dirty="0" smtClean="0"/>
              <a:t> - это противоречивая ситуация, определяющая тему исследования</a:t>
            </a:r>
          </a:p>
          <a:p>
            <a:r>
              <a:rPr lang="ru-RU" b="1" dirty="0" smtClean="0"/>
              <a:t>Объект исследования</a:t>
            </a:r>
            <a:r>
              <a:rPr lang="ru-RU" dirty="0" smtClean="0"/>
              <a:t> – это носитель проблемы, на который направлена исследовательская деятельность. </a:t>
            </a:r>
          </a:p>
          <a:p>
            <a:r>
              <a:rPr lang="ru-RU" b="1" dirty="0" smtClean="0"/>
              <a:t>Предмет исследования</a:t>
            </a:r>
            <a:r>
              <a:rPr lang="ru-RU" dirty="0" smtClean="0"/>
              <a:t> – это конкретная часть объекта, внутри которой ведётся поиск (явления, отдельные их стороны, некоторые аспекты и т.д.). Именно предмет определяет тему работы.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95536" y="188640"/>
            <a:ext cx="8183880" cy="105156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tx1"/>
                </a:solidFill>
              </a:rPr>
              <a:t>Последовательность действий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395536" y="1268760"/>
            <a:ext cx="8183880" cy="4980040"/>
          </a:xfrm>
        </p:spPr>
        <p:txBody>
          <a:bodyPr>
            <a:normAutofit/>
          </a:bodyPr>
          <a:lstStyle/>
          <a:p>
            <a:r>
              <a:rPr lang="ru-RU" b="1" dirty="0" smtClean="0"/>
              <a:t>1.Определение объектной области, объекта и предмета исследования; </a:t>
            </a:r>
            <a:br>
              <a:rPr lang="ru-RU" b="1" dirty="0" smtClean="0"/>
            </a:br>
            <a:r>
              <a:rPr lang="ru-RU" b="1" dirty="0" smtClean="0"/>
              <a:t>2.Выбор и формулировка темы, проблемы и обоснование их актуальности; </a:t>
            </a:r>
            <a:br>
              <a:rPr lang="ru-RU" b="1" dirty="0" smtClean="0"/>
            </a:br>
            <a:r>
              <a:rPr lang="ru-RU" b="1" dirty="0" smtClean="0"/>
              <a:t>3.Изучение научной литературы и уточнение понятий; </a:t>
            </a:r>
            <a:br>
              <a:rPr lang="ru-RU" b="1" dirty="0" smtClean="0"/>
            </a:br>
            <a:r>
              <a:rPr lang="ru-RU" b="1" dirty="0" smtClean="0"/>
              <a:t>4.Формулирование гипотезы; </a:t>
            </a:r>
            <a:br>
              <a:rPr lang="ru-RU" b="1" dirty="0" smtClean="0"/>
            </a:br>
            <a:r>
              <a:rPr lang="ru-RU" b="1" dirty="0" smtClean="0"/>
              <a:t>5.Формулирование цели и задач исследования</a:t>
            </a:r>
            <a:r>
              <a:rPr lang="ru-RU" dirty="0" smtClean="0"/>
              <a:t>.</a:t>
            </a:r>
          </a:p>
          <a:p>
            <a:endParaRPr lang="ru-RU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684312"/>
          </a:xfrm>
        </p:spPr>
        <p:txBody>
          <a:bodyPr/>
          <a:lstStyle/>
          <a:p>
            <a:r>
              <a:rPr lang="ru-RU" b="1" dirty="0" smtClean="0">
                <a:solidFill>
                  <a:schemeClr val="tx1"/>
                </a:solidFill>
              </a:rPr>
              <a:t>Результат: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0" y="764704"/>
            <a:ext cx="9144000" cy="5616624"/>
          </a:xfrm>
        </p:spPr>
        <p:txBody>
          <a:bodyPr>
            <a:noAutofit/>
          </a:bodyPr>
          <a:lstStyle/>
          <a:p>
            <a:pPr lvl="0"/>
            <a:r>
              <a:rPr lang="ru-RU" sz="1600" dirty="0" smtClean="0"/>
              <a:t>1</a:t>
            </a:r>
            <a:r>
              <a:rPr lang="ru-RU" sz="1600" b="1" dirty="0" smtClean="0"/>
              <a:t>. Объектная область : химия; объект : влияние чая на организм человека; предмет : химический состав чая.</a:t>
            </a:r>
            <a:br>
              <a:rPr lang="ru-RU" sz="1600" b="1" dirty="0" smtClean="0"/>
            </a:br>
            <a:r>
              <a:rPr lang="ru-RU" sz="1600" b="1" dirty="0" smtClean="0"/>
              <a:t>2. Тема «Секреты чая», проблема: полезен или вреден пакетированный чай? Обоснование: многие люди пьют пакетированный чай в силу удобства использования заварочных пакетиков, но в последнее время появилось много информации о его низком качестве и мнения о влиянии такого чая на организм человека стали весьма противоречивы. Так как  большинство моих  знакомых  употребляют именно пакетированный чай, я решил выяснить, а не вредят ли они своему здоровью? </a:t>
            </a:r>
            <a:br>
              <a:rPr lang="ru-RU" sz="1600" b="1" dirty="0" smtClean="0"/>
            </a:br>
            <a:r>
              <a:rPr lang="ru-RU" sz="1600" b="1" dirty="0" smtClean="0"/>
              <a:t>3. Гипотеза : если постоянно употреблять пакетированный чай, то можно навредить своему здоровью.</a:t>
            </a:r>
            <a:br>
              <a:rPr lang="ru-RU" sz="1600" b="1" dirty="0" smtClean="0"/>
            </a:br>
            <a:r>
              <a:rPr lang="ru-RU" sz="1600" b="1" dirty="0" smtClean="0"/>
              <a:t>4. Цель работы: изучить химический состав пакетированного чая и его влияние на здоровье человека. </a:t>
            </a:r>
          </a:p>
          <a:p>
            <a:r>
              <a:rPr lang="ru-RU" sz="1600" b="1" dirty="0" smtClean="0"/>
              <a:t>Задачи: </a:t>
            </a:r>
          </a:p>
          <a:p>
            <a:pPr>
              <a:buNone/>
            </a:pPr>
            <a:r>
              <a:rPr lang="ru-RU" sz="1600" b="1" dirty="0" smtClean="0"/>
              <a:t>- изучить литературу по данной теме;</a:t>
            </a:r>
          </a:p>
          <a:p>
            <a:pPr>
              <a:buNone/>
            </a:pPr>
            <a:r>
              <a:rPr lang="ru-RU" sz="1600" b="1" dirty="0" smtClean="0"/>
              <a:t>- провести анкетирование учащихся </a:t>
            </a:r>
            <a:r>
              <a:rPr lang="ru-RU" sz="1600" b="1" dirty="0" smtClean="0"/>
              <a:t> </a:t>
            </a:r>
            <a:r>
              <a:rPr lang="ru-RU" sz="1600" b="1" dirty="0" smtClean="0"/>
              <a:t>по заявленной проблеме;</a:t>
            </a:r>
          </a:p>
          <a:p>
            <a:pPr>
              <a:buNone/>
            </a:pPr>
            <a:r>
              <a:rPr lang="ru-RU" sz="1600" b="1" dirty="0" smtClean="0"/>
              <a:t>- определить состав чая;</a:t>
            </a:r>
          </a:p>
          <a:p>
            <a:pPr>
              <a:buNone/>
            </a:pPr>
            <a:r>
              <a:rPr lang="ru-RU" sz="1600" b="1" dirty="0" smtClean="0"/>
              <a:t>- выявить достоинства и недостатки пакетированного чая</a:t>
            </a:r>
            <a:r>
              <a:rPr lang="ru-RU" sz="1600" b="1" dirty="0" smtClean="0"/>
              <a:t>;</a:t>
            </a:r>
            <a:endParaRPr lang="ru-RU" sz="1600" b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s://pp.userapi.com/c844216/v844216224/1b2764/N_xlf4KXMx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267</TotalTime>
  <Words>386</Words>
  <Application>Microsoft Office PowerPoint</Application>
  <PresentationFormat>Экран (4:3)</PresentationFormat>
  <Paragraphs>32</Paragraphs>
  <Slides>9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Аспект</vt:lpstr>
      <vt:lpstr>Формирование функциональной грамотности посредством исследовательской деятельности  </vt:lpstr>
      <vt:lpstr>Функциональная грамотность :</vt:lpstr>
      <vt:lpstr>Слайд 3</vt:lpstr>
      <vt:lpstr>Исследовательские работы</vt:lpstr>
      <vt:lpstr>Теоретические основы исследования</vt:lpstr>
      <vt:lpstr>Теоретические основы исследования</vt:lpstr>
      <vt:lpstr>Последовательность действий</vt:lpstr>
      <vt:lpstr>Результат:</vt:lpstr>
      <vt:lpstr>Слайд 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Формирование функциональной грамотности посредством исследовательской деятельности  </dc:title>
  <cp:lastModifiedBy>SPA</cp:lastModifiedBy>
  <cp:revision>26</cp:revision>
  <dcterms:modified xsi:type="dcterms:W3CDTF">2019-03-10T18:55:58Z</dcterms:modified>
</cp:coreProperties>
</file>