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5" r:id="rId11"/>
    <p:sldId id="267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269923"/>
            <a:ext cx="7406640" cy="1104138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387548"/>
            <a:ext cx="7406640" cy="131445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06035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008762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05980"/>
            <a:ext cx="1828800" cy="4388644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05980"/>
            <a:ext cx="55626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41"/>
            <a:ext cx="68580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1950244"/>
            <a:ext cx="6400800" cy="17145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800100"/>
            <a:ext cx="6400800" cy="1132284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11099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059403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70252"/>
            <a:ext cx="8229600" cy="85725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583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055223"/>
            <a:ext cx="3810000" cy="523875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53400" cy="29944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857253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715756"/>
            <a:ext cx="685800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702589"/>
            <a:ext cx="649224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611941"/>
            <a:ext cx="1638887" cy="1229165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7" y="15827"/>
            <a:ext cx="1702191" cy="127664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791308"/>
            <a:ext cx="1125717" cy="826968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4" y="-41"/>
            <a:ext cx="8131127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05979"/>
            <a:ext cx="7498080" cy="85725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085850"/>
            <a:ext cx="7498080" cy="360045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41;&#1072;&#1088;&#1072;&#1073;&#1072;&#1085;&#1086;&#1074;&#1072;%20&#1055;&#1086;&#1083;&#1080;&#1085;&#1072;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40;&#1085;&#1090;&#1086;&#1085;&#1086;&#1074;&#1072;%20&#1055;&#1086;&#1083;&#1080;&#1085;&#1072;.pp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285866"/>
            <a:ext cx="7406640" cy="1104138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Через метод проектов к развитию функциональной грамотности</a:t>
            </a:r>
            <a:endParaRPr lang="ru-RU" sz="32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3286130"/>
            <a:ext cx="7406640" cy="131445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Мастер-класс </a:t>
            </a:r>
          </a:p>
          <a:p>
            <a:pPr algn="r"/>
            <a:r>
              <a:rPr lang="ru-RU" dirty="0" smtClean="0"/>
              <a:t>учителя технологии МБОУ лицей с. Долгоруково </a:t>
            </a:r>
          </a:p>
          <a:p>
            <a:pPr algn="r"/>
            <a:r>
              <a:rPr lang="ru-RU" dirty="0" smtClean="0"/>
              <a:t>Ждановой Марины Николаевны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42976" y="285734"/>
            <a:ext cx="7790712" cy="85725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народного мужского костюма 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Долгоруковской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земли конца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Times New Roman"/>
              </a:rPr>
              <a:t>XIX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Times New Roman"/>
              </a:rPr>
              <a:t> века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9868" t="17699" r="29696" b="26990"/>
          <a:stretch>
            <a:fillRect/>
          </a:stretch>
        </p:blipFill>
        <p:spPr bwMode="auto">
          <a:xfrm>
            <a:off x="3000364" y="1285866"/>
            <a:ext cx="4572032" cy="35177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42976" y="2000246"/>
            <a:ext cx="7790712" cy="85725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Спасибо за внимание!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5979"/>
            <a:ext cx="7790712" cy="85725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Функциональная грамотность складывается из четырех явлений (способностей)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8"/>
            <a:ext cx="7498080" cy="2628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Готовность взаимодействовать с окружающим миром</a:t>
            </a:r>
          </a:p>
          <a:p>
            <a:r>
              <a:rPr lang="ru-RU" sz="2400" dirty="0" smtClean="0"/>
              <a:t>Готовность решать учебные и житейские задачи самостоятельно</a:t>
            </a:r>
          </a:p>
          <a:p>
            <a:r>
              <a:rPr lang="ru-RU" sz="2400" dirty="0" smtClean="0"/>
              <a:t>Способность строить отношения в коллективе</a:t>
            </a:r>
          </a:p>
          <a:p>
            <a:r>
              <a:rPr lang="ru-RU" sz="2400" dirty="0" smtClean="0"/>
              <a:t>Владение рефлексивными умениями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5979"/>
            <a:ext cx="7790712" cy="85725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Особенности функциональной грамотности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8"/>
            <a:ext cx="7498080" cy="2628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Минимум образования – удовлетворительный уровень</a:t>
            </a:r>
          </a:p>
          <a:p>
            <a:r>
              <a:rPr lang="ru-RU" sz="2400" dirty="0" smtClean="0"/>
              <a:t>Планируемый результат обучения любого школьника</a:t>
            </a:r>
          </a:p>
          <a:p>
            <a:r>
              <a:rPr lang="ru-RU" sz="2400" dirty="0" smtClean="0"/>
              <a:t>Совокупность теоретических знаний и формирование практического опыта ученика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5979"/>
            <a:ext cx="7790712" cy="85725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Планируемые результаты позволяют выделить и способности ребенка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8"/>
            <a:ext cx="7498080" cy="2628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Применяю</a:t>
            </a:r>
          </a:p>
          <a:p>
            <a:r>
              <a:rPr lang="ru-RU" sz="2400" dirty="0" smtClean="0"/>
              <a:t>Добываю</a:t>
            </a:r>
          </a:p>
          <a:p>
            <a:r>
              <a:rPr lang="ru-RU" sz="2400" dirty="0" smtClean="0"/>
              <a:t>Оцениваю</a:t>
            </a:r>
          </a:p>
          <a:p>
            <a:r>
              <a:rPr lang="ru-RU" sz="2400" dirty="0" smtClean="0"/>
              <a:t>Готов к самообразованию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5979"/>
            <a:ext cx="7790712" cy="85725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Характеризуют функциональную грамотность две группы компонентов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8"/>
            <a:ext cx="7498080" cy="3143272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/>
              <a:t>Интегративные компоненты</a:t>
            </a:r>
          </a:p>
          <a:p>
            <a:pPr lvl="1"/>
            <a:r>
              <a:rPr lang="ru-RU" sz="2000" dirty="0" smtClean="0"/>
              <a:t>Читательская грамотность</a:t>
            </a:r>
          </a:p>
          <a:p>
            <a:pPr lvl="1"/>
            <a:r>
              <a:rPr lang="ru-RU" sz="2000" dirty="0" smtClean="0"/>
              <a:t>Информационная грамотность</a:t>
            </a:r>
          </a:p>
          <a:p>
            <a:pPr lvl="1"/>
            <a:r>
              <a:rPr lang="ru-RU" sz="2000" dirty="0" smtClean="0"/>
              <a:t>Коммуникативная грамотность</a:t>
            </a:r>
          </a:p>
          <a:p>
            <a:pPr lvl="1"/>
            <a:r>
              <a:rPr lang="ru-RU" sz="2000" dirty="0" smtClean="0"/>
              <a:t>Социальная грамотность</a:t>
            </a:r>
          </a:p>
          <a:p>
            <a:r>
              <a:rPr lang="ru-RU" sz="2400" dirty="0" smtClean="0"/>
              <a:t>Предметные компоненты</a:t>
            </a:r>
          </a:p>
          <a:p>
            <a:pPr lvl="1"/>
            <a:r>
              <a:rPr lang="ru-RU" sz="2000" dirty="0" smtClean="0"/>
              <a:t>Языковая грамотность</a:t>
            </a:r>
          </a:p>
          <a:p>
            <a:pPr lvl="1"/>
            <a:r>
              <a:rPr lang="ru-RU" sz="2000" dirty="0" smtClean="0"/>
              <a:t>Математическая грамотность</a:t>
            </a:r>
          </a:p>
          <a:p>
            <a:pPr lvl="1"/>
            <a:r>
              <a:rPr lang="ru-RU" sz="2000" dirty="0" smtClean="0"/>
              <a:t>Литературная грамотность</a:t>
            </a:r>
          </a:p>
          <a:p>
            <a:pPr lvl="1"/>
            <a:r>
              <a:rPr lang="ru-RU" sz="2000" dirty="0" smtClean="0"/>
              <a:t>Научная грамотность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5979"/>
            <a:ext cx="7790712" cy="85725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Этапы проектной работы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8"/>
            <a:ext cx="7498080" cy="2628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Подготовительный этап</a:t>
            </a:r>
          </a:p>
          <a:p>
            <a:r>
              <a:rPr lang="ru-RU" sz="2400" dirty="0" smtClean="0"/>
              <a:t>Технологический этап</a:t>
            </a:r>
          </a:p>
          <a:p>
            <a:r>
              <a:rPr lang="ru-RU" sz="2400" dirty="0" smtClean="0"/>
              <a:t>Заключительный этап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05979"/>
            <a:ext cx="7790712" cy="85725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hlinkClick r:id="rId2" action="ppaction://hlinkpres?slideindex=1&amp;slidetitle="/>
              </a:rPr>
              <a:t>Поэзия народного рушника</a:t>
            </a:r>
            <a:endParaRPr lang="ru-RU" sz="2800" b="1" i="1" dirty="0">
              <a:hlinkClick r:id="rId2" action="ppaction://hlinkpres?slideindex=1&amp;slidetitle=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 action="ppaction://hlinkpres?slideindex=1&amp;slidetitle="/>
          </p:cNvPr>
          <p:cNvSpPr txBox="1">
            <a:spLocks/>
          </p:cNvSpPr>
          <p:nvPr/>
        </p:nvSpPr>
        <p:spPr>
          <a:xfrm>
            <a:off x="1142976" y="285734"/>
            <a:ext cx="7790712" cy="85725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народного мужского костюма 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Долгоруковской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земли конца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Times New Roman"/>
              </a:rPr>
              <a:t>XIX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Times New Roman"/>
              </a:rPr>
              <a:t> века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42976" y="285734"/>
            <a:ext cx="7790712" cy="85725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народного мужского костюма 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Долгоруковской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земли конца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Times New Roman"/>
              </a:rPr>
              <a:t>XIX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/>
                <a:ea typeface="+mj-ea"/>
                <a:cs typeface="Times New Roman"/>
              </a:rPr>
              <a:t> века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989" t="20646" r="47887" b="37278"/>
          <a:stretch>
            <a:fillRect/>
          </a:stretch>
        </p:blipFill>
        <p:spPr bwMode="auto">
          <a:xfrm>
            <a:off x="1214414" y="1428742"/>
            <a:ext cx="3071834" cy="328614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29606" t="16621" r="29881" b="27977"/>
          <a:stretch>
            <a:fillRect/>
          </a:stretch>
        </p:blipFill>
        <p:spPr bwMode="auto">
          <a:xfrm>
            <a:off x="4357686" y="1428742"/>
            <a:ext cx="4271992" cy="328614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</TotalTime>
  <Words>150</Words>
  <PresentationFormat>Экран (16:9)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Через метод проектов к развитию функциональной грамотности</vt:lpstr>
      <vt:lpstr>Функциональная грамотность складывается из четырех явлений (способностей)</vt:lpstr>
      <vt:lpstr>Особенности функциональной грамотности</vt:lpstr>
      <vt:lpstr>Планируемые результаты позволяют выделить и способности ребенка</vt:lpstr>
      <vt:lpstr>Характеризуют функциональную грамотность две группы компонентов</vt:lpstr>
      <vt:lpstr>Этапы проектной работы</vt:lpstr>
      <vt:lpstr>Поэзия народного рушника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Через метод проектов к развитию функциональной грамотности</dc:title>
  <dc:creator>Marina</dc:creator>
  <cp:lastModifiedBy>Marina</cp:lastModifiedBy>
  <cp:revision>10</cp:revision>
  <dcterms:created xsi:type="dcterms:W3CDTF">2019-03-07T19:32:29Z</dcterms:created>
  <dcterms:modified xsi:type="dcterms:W3CDTF">2019-03-07T21:17:20Z</dcterms:modified>
</cp:coreProperties>
</file>